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7" r:id="rId2"/>
  </p:sldIdLst>
  <p:sldSz cx="32918400" cy="21945600"/>
  <p:notesSz cx="9601200" cy="7315200"/>
  <p:custDataLst>
    <p:tags r:id="rId5"/>
  </p:custDataLst>
  <p:defaultTextStyle>
    <a:defPPr>
      <a:defRPr lang="en-US"/>
    </a:defPPr>
    <a:lvl1pPr algn="l" rtl="0" eaLnBrk="0" fontAlgn="base" hangingPunct="0">
      <a:spcBef>
        <a:spcPct val="0"/>
      </a:spcBef>
      <a:spcAft>
        <a:spcPct val="0"/>
      </a:spcAft>
      <a:defRPr sz="6200" kern="1200">
        <a:solidFill>
          <a:srgbClr val="FFFF00"/>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6200" kern="1200">
        <a:solidFill>
          <a:srgbClr val="FFFF00"/>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6200" kern="1200">
        <a:solidFill>
          <a:srgbClr val="FFFF00"/>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6200" kern="1200">
        <a:solidFill>
          <a:srgbClr val="FFFF00"/>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6200" kern="1200">
        <a:solidFill>
          <a:srgbClr val="FFFF00"/>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6200" kern="1200">
        <a:solidFill>
          <a:srgbClr val="FFFF00"/>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6200" kern="1200">
        <a:solidFill>
          <a:srgbClr val="FFFF00"/>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6200" kern="1200">
        <a:solidFill>
          <a:srgbClr val="FFFF00"/>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6200" kern="1200">
        <a:solidFill>
          <a:srgbClr val="FFFF00"/>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6912">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785E"/>
    <a:srgbClr val="2D5F58"/>
    <a:srgbClr val="F3562A"/>
    <a:srgbClr val="65CDAD"/>
    <a:srgbClr val="DA2D10"/>
    <a:srgbClr val="F5E300"/>
    <a:srgbClr val="673100"/>
    <a:srgbClr val="8841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228"/>
    <p:restoredTop sz="94039" autoAdjust="0"/>
  </p:normalViewPr>
  <p:slideViewPr>
    <p:cSldViewPr>
      <p:cViewPr varScale="1">
        <p:scale>
          <a:sx n="21" d="100"/>
          <a:sy n="21" d="100"/>
        </p:scale>
        <p:origin x="924" y="96"/>
      </p:cViewPr>
      <p:guideLst>
        <p:guide orient="horz" pos="6912"/>
        <p:guide pos="10368"/>
      </p:guideLst>
    </p:cSldViewPr>
  </p:slideViewPr>
  <p:outlineViewPr>
    <p:cViewPr>
      <p:scale>
        <a:sx n="33" d="100"/>
        <a:sy n="33" d="100"/>
      </p:scale>
      <p:origin x="0" y="0"/>
    </p:cViewPr>
  </p:outlineViewPr>
  <p:notesTextViewPr>
    <p:cViewPr>
      <p:scale>
        <a:sx n="100" d="100"/>
        <a:sy n="100" d="100"/>
      </p:scale>
      <p:origin x="0" y="0"/>
    </p:cViewPr>
  </p:notesTextViewPr>
  <p:gridSpacing cx="45720" cy="4572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677754E-969B-4C62-9264-6B6752E79521}"/>
              </a:ext>
            </a:extLst>
          </p:cNvPr>
          <p:cNvSpPr>
            <a:spLocks noGrp="1"/>
          </p:cNvSpPr>
          <p:nvPr>
            <p:ph type="hdr" sz="quarter"/>
          </p:nvPr>
        </p:nvSpPr>
        <p:spPr>
          <a:xfrm>
            <a:off x="0" y="0"/>
            <a:ext cx="4160838" cy="365125"/>
          </a:xfrm>
          <a:prstGeom prst="rect">
            <a:avLst/>
          </a:prstGeom>
        </p:spPr>
        <p:txBody>
          <a:bodyPr vert="horz" wrap="square" lIns="91427" tIns="45714" rIns="91427" bIns="45714" numCol="1" anchor="t" anchorCtr="0" compatLnSpc="1">
            <a:prstTxWarp prst="textNoShape">
              <a:avLst/>
            </a:prstTxWarp>
          </a:bodyPr>
          <a:lstStyle>
            <a:lvl1pPr eaLnBrk="1" hangingPunct="1">
              <a:defRPr sz="1200"/>
            </a:lvl1pPr>
          </a:lstStyle>
          <a:p>
            <a:pPr>
              <a:defRPr/>
            </a:pPr>
            <a:endParaRPr lang="en-US" altLang="en-US" dirty="0"/>
          </a:p>
        </p:txBody>
      </p:sp>
      <p:sp>
        <p:nvSpPr>
          <p:cNvPr id="3" name="Date Placeholder 2">
            <a:extLst>
              <a:ext uri="{FF2B5EF4-FFF2-40B4-BE49-F238E27FC236}">
                <a16:creationId xmlns:a16="http://schemas.microsoft.com/office/drawing/2014/main" id="{FD976E39-B1D0-41A2-AA44-3EAC9B71434F}"/>
              </a:ext>
            </a:extLst>
          </p:cNvPr>
          <p:cNvSpPr>
            <a:spLocks noGrp="1"/>
          </p:cNvSpPr>
          <p:nvPr>
            <p:ph type="dt" sz="quarter" idx="1"/>
          </p:nvPr>
        </p:nvSpPr>
        <p:spPr>
          <a:xfrm>
            <a:off x="5438775" y="0"/>
            <a:ext cx="4160838" cy="365125"/>
          </a:xfrm>
          <a:prstGeom prst="rect">
            <a:avLst/>
          </a:prstGeom>
        </p:spPr>
        <p:txBody>
          <a:bodyPr vert="horz" wrap="square" lIns="91427" tIns="45714" rIns="91427" bIns="45714" numCol="1" anchor="t" anchorCtr="0" compatLnSpc="1">
            <a:prstTxWarp prst="textNoShape">
              <a:avLst/>
            </a:prstTxWarp>
          </a:bodyPr>
          <a:lstStyle>
            <a:lvl1pPr algn="r" eaLnBrk="1" hangingPunct="1">
              <a:defRPr sz="1200">
                <a:latin typeface="Arial" panose="020B0604020202020204" pitchFamily="34" charset="0"/>
                <a:ea typeface="MS PGothic" panose="020B0600070205080204" pitchFamily="34" charset="-128"/>
              </a:defRPr>
            </a:lvl1pPr>
          </a:lstStyle>
          <a:p>
            <a:pPr>
              <a:defRPr/>
            </a:pPr>
            <a:fld id="{D94D44CB-1964-4C5B-ABEE-959F92C4A126}" type="datetimeFigureOut">
              <a:rPr lang="en-US" altLang="en-US"/>
              <a:pPr>
                <a:defRPr/>
              </a:pPr>
              <a:t>3/22/2018</a:t>
            </a:fld>
            <a:endParaRPr lang="en-US" altLang="en-US" dirty="0"/>
          </a:p>
        </p:txBody>
      </p:sp>
      <p:sp>
        <p:nvSpPr>
          <p:cNvPr id="4" name="Footer Placeholder 3">
            <a:extLst>
              <a:ext uri="{FF2B5EF4-FFF2-40B4-BE49-F238E27FC236}">
                <a16:creationId xmlns:a16="http://schemas.microsoft.com/office/drawing/2014/main" id="{80610347-CD0D-467C-8B85-ECC30F2BCBAF}"/>
              </a:ext>
            </a:extLst>
          </p:cNvPr>
          <p:cNvSpPr>
            <a:spLocks noGrp="1"/>
          </p:cNvSpPr>
          <p:nvPr>
            <p:ph type="ftr" sz="quarter" idx="2"/>
          </p:nvPr>
        </p:nvSpPr>
        <p:spPr>
          <a:xfrm>
            <a:off x="0" y="6948488"/>
            <a:ext cx="4160838" cy="365125"/>
          </a:xfrm>
          <a:prstGeom prst="rect">
            <a:avLst/>
          </a:prstGeom>
        </p:spPr>
        <p:txBody>
          <a:bodyPr vert="horz" wrap="square" lIns="91427" tIns="45714" rIns="91427" bIns="45714" numCol="1" anchor="b" anchorCtr="0" compatLnSpc="1">
            <a:prstTxWarp prst="textNoShape">
              <a:avLst/>
            </a:prstTxWarp>
          </a:bodyPr>
          <a:lstStyle>
            <a:lvl1pPr eaLnBrk="1" hangingPunct="1">
              <a:defRPr sz="1200"/>
            </a:lvl1pPr>
          </a:lstStyle>
          <a:p>
            <a:pPr>
              <a:defRPr/>
            </a:pPr>
            <a:endParaRPr lang="en-US" altLang="en-US" dirty="0"/>
          </a:p>
        </p:txBody>
      </p:sp>
      <p:sp>
        <p:nvSpPr>
          <p:cNvPr id="5" name="Slide Number Placeholder 4">
            <a:extLst>
              <a:ext uri="{FF2B5EF4-FFF2-40B4-BE49-F238E27FC236}">
                <a16:creationId xmlns:a16="http://schemas.microsoft.com/office/drawing/2014/main" id="{C2288CD9-0ABE-4D84-9FAF-093A40552069}"/>
              </a:ext>
            </a:extLst>
          </p:cNvPr>
          <p:cNvSpPr>
            <a:spLocks noGrp="1"/>
          </p:cNvSpPr>
          <p:nvPr>
            <p:ph type="sldNum" sz="quarter" idx="3"/>
          </p:nvPr>
        </p:nvSpPr>
        <p:spPr>
          <a:xfrm>
            <a:off x="5438775" y="6948488"/>
            <a:ext cx="4160838" cy="365125"/>
          </a:xfrm>
          <a:prstGeom prst="rect">
            <a:avLst/>
          </a:prstGeom>
        </p:spPr>
        <p:txBody>
          <a:bodyPr vert="horz" wrap="square" lIns="91427" tIns="45714" rIns="91427" bIns="45714" numCol="1" anchor="b" anchorCtr="0" compatLnSpc="1">
            <a:prstTxWarp prst="textNoShape">
              <a:avLst/>
            </a:prstTxWarp>
          </a:bodyPr>
          <a:lstStyle>
            <a:lvl1pPr algn="r" eaLnBrk="1" hangingPunct="1">
              <a:defRPr sz="1200">
                <a:latin typeface="Arial" panose="020B0604020202020204" pitchFamily="34" charset="0"/>
                <a:ea typeface="MS PGothic" panose="020B0600070205080204" pitchFamily="34" charset="-128"/>
              </a:defRPr>
            </a:lvl1pPr>
          </a:lstStyle>
          <a:p>
            <a:pPr>
              <a:defRPr/>
            </a:pPr>
            <a:fld id="{D6B16216-0F6C-49F2-A251-EBFA9C9FA919}" type="slidenum">
              <a:rPr lang="en-US" altLang="en-US"/>
              <a:pPr>
                <a:defRPr/>
              </a:pPr>
              <a:t>‹#›</a:t>
            </a:fld>
            <a:endParaRPr lang="en-US" altLang="en-US" dirty="0"/>
          </a:p>
        </p:txBody>
      </p:sp>
    </p:spTree>
    <p:extLst>
      <p:ext uri="{BB962C8B-B14F-4D97-AF65-F5344CB8AC3E}">
        <p14:creationId xmlns:p14="http://schemas.microsoft.com/office/powerpoint/2010/main" val="152695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B6D3C27-3225-4734-80ED-A4D458268C94}"/>
              </a:ext>
            </a:extLst>
          </p:cNvPr>
          <p:cNvSpPr>
            <a:spLocks noGrp="1"/>
          </p:cNvSpPr>
          <p:nvPr>
            <p:ph type="hdr" sz="quarter"/>
          </p:nvPr>
        </p:nvSpPr>
        <p:spPr>
          <a:xfrm>
            <a:off x="0" y="0"/>
            <a:ext cx="4160838" cy="365125"/>
          </a:xfrm>
          <a:prstGeom prst="rect">
            <a:avLst/>
          </a:prstGeom>
        </p:spPr>
        <p:txBody>
          <a:bodyPr vert="horz" lIns="91427" tIns="45714" rIns="91427" bIns="45714" rtlCol="0"/>
          <a:lstStyle>
            <a:lvl1pPr algn="l" eaLnBrk="1" hangingPunct="1">
              <a:defRPr sz="1200">
                <a:latin typeface="Arial" charset="0"/>
                <a:ea typeface="+mn-ea"/>
                <a:cs typeface="+mn-cs"/>
              </a:defRPr>
            </a:lvl1pPr>
          </a:lstStyle>
          <a:p>
            <a:pPr>
              <a:defRPr/>
            </a:pPr>
            <a:endParaRPr lang="en-US" dirty="0"/>
          </a:p>
        </p:txBody>
      </p:sp>
      <p:sp>
        <p:nvSpPr>
          <p:cNvPr id="3" name="Date Placeholder 2">
            <a:extLst>
              <a:ext uri="{FF2B5EF4-FFF2-40B4-BE49-F238E27FC236}">
                <a16:creationId xmlns:a16="http://schemas.microsoft.com/office/drawing/2014/main" id="{2E23D66E-3D55-48E1-9A31-1BF4F0411EBA}"/>
              </a:ext>
            </a:extLst>
          </p:cNvPr>
          <p:cNvSpPr>
            <a:spLocks noGrp="1"/>
          </p:cNvSpPr>
          <p:nvPr>
            <p:ph type="dt" idx="1"/>
          </p:nvPr>
        </p:nvSpPr>
        <p:spPr>
          <a:xfrm>
            <a:off x="5438775" y="0"/>
            <a:ext cx="4160838" cy="365125"/>
          </a:xfrm>
          <a:prstGeom prst="rect">
            <a:avLst/>
          </a:prstGeom>
        </p:spPr>
        <p:txBody>
          <a:bodyPr vert="horz" wrap="square" lIns="91427" tIns="45714" rIns="91427" bIns="45714" numCol="1" anchor="t" anchorCtr="0" compatLnSpc="1">
            <a:prstTxWarp prst="textNoShape">
              <a:avLst/>
            </a:prstTxWarp>
          </a:bodyPr>
          <a:lstStyle>
            <a:lvl1pPr algn="r" eaLnBrk="1" hangingPunct="1">
              <a:defRPr sz="1200">
                <a:latin typeface="Arial" panose="020B0604020202020204" pitchFamily="34" charset="0"/>
                <a:ea typeface="MS PGothic" panose="020B0600070205080204" pitchFamily="34" charset="-128"/>
              </a:defRPr>
            </a:lvl1pPr>
          </a:lstStyle>
          <a:p>
            <a:pPr>
              <a:defRPr/>
            </a:pPr>
            <a:fld id="{941F372C-CFF3-48EC-986C-86AE9B82A6FD}" type="datetimeFigureOut">
              <a:rPr lang="en-US" altLang="en-US"/>
              <a:pPr>
                <a:defRPr/>
              </a:pPr>
              <a:t>3/22/2018</a:t>
            </a:fld>
            <a:endParaRPr lang="en-US" altLang="en-US" dirty="0"/>
          </a:p>
        </p:txBody>
      </p:sp>
      <p:sp>
        <p:nvSpPr>
          <p:cNvPr id="4" name="Slide Image Placeholder 3">
            <a:extLst>
              <a:ext uri="{FF2B5EF4-FFF2-40B4-BE49-F238E27FC236}">
                <a16:creationId xmlns:a16="http://schemas.microsoft.com/office/drawing/2014/main" id="{47091F3B-ED7E-461B-82A4-8805632D9770}"/>
              </a:ext>
            </a:extLst>
          </p:cNvPr>
          <p:cNvSpPr>
            <a:spLocks noGrp="1" noRot="1" noChangeAspect="1"/>
          </p:cNvSpPr>
          <p:nvPr>
            <p:ph type="sldImg" idx="2"/>
          </p:nvPr>
        </p:nvSpPr>
        <p:spPr>
          <a:xfrm>
            <a:off x="2743200" y="549275"/>
            <a:ext cx="4114800" cy="2743200"/>
          </a:xfrm>
          <a:prstGeom prst="rect">
            <a:avLst/>
          </a:prstGeom>
          <a:noFill/>
          <a:ln w="12700">
            <a:solidFill>
              <a:prstClr val="black"/>
            </a:solidFill>
          </a:ln>
        </p:spPr>
        <p:txBody>
          <a:bodyPr vert="horz" lIns="91427" tIns="45714" rIns="91427" bIns="45714" rtlCol="0" anchor="ctr"/>
          <a:lstStyle/>
          <a:p>
            <a:pPr lvl="0"/>
            <a:endParaRPr lang="en-US" noProof="0" dirty="0"/>
          </a:p>
        </p:txBody>
      </p:sp>
      <p:sp>
        <p:nvSpPr>
          <p:cNvPr id="5" name="Notes Placeholder 4">
            <a:extLst>
              <a:ext uri="{FF2B5EF4-FFF2-40B4-BE49-F238E27FC236}">
                <a16:creationId xmlns:a16="http://schemas.microsoft.com/office/drawing/2014/main" id="{7A50D535-DE95-44F0-B226-04D32BA8601A}"/>
              </a:ext>
            </a:extLst>
          </p:cNvPr>
          <p:cNvSpPr>
            <a:spLocks noGrp="1"/>
          </p:cNvSpPr>
          <p:nvPr>
            <p:ph type="body" sz="quarter" idx="3"/>
          </p:nvPr>
        </p:nvSpPr>
        <p:spPr>
          <a:xfrm>
            <a:off x="960438" y="3475038"/>
            <a:ext cx="7680325" cy="3290887"/>
          </a:xfrm>
          <a:prstGeom prst="rect">
            <a:avLst/>
          </a:prstGeom>
        </p:spPr>
        <p:txBody>
          <a:bodyPr vert="horz" lIns="91427" tIns="45714" rIns="91427" bIns="4571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0A4DBED-9654-484A-946D-27A1D0240EE4}"/>
              </a:ext>
            </a:extLst>
          </p:cNvPr>
          <p:cNvSpPr>
            <a:spLocks noGrp="1"/>
          </p:cNvSpPr>
          <p:nvPr>
            <p:ph type="ftr" sz="quarter" idx="4"/>
          </p:nvPr>
        </p:nvSpPr>
        <p:spPr>
          <a:xfrm>
            <a:off x="0" y="6948488"/>
            <a:ext cx="4160838" cy="365125"/>
          </a:xfrm>
          <a:prstGeom prst="rect">
            <a:avLst/>
          </a:prstGeom>
        </p:spPr>
        <p:txBody>
          <a:bodyPr vert="horz" lIns="91427" tIns="45714" rIns="91427" bIns="45714" rtlCol="0" anchor="b"/>
          <a:lstStyle>
            <a:lvl1pPr algn="l" eaLnBrk="1" hangingPunct="1">
              <a:defRPr sz="1200">
                <a:latin typeface="Arial" charset="0"/>
                <a:ea typeface="+mn-ea"/>
                <a:cs typeface="+mn-cs"/>
              </a:defRPr>
            </a:lvl1pPr>
          </a:lstStyle>
          <a:p>
            <a:pPr>
              <a:defRPr/>
            </a:pPr>
            <a:endParaRPr lang="en-US" dirty="0"/>
          </a:p>
        </p:txBody>
      </p:sp>
      <p:sp>
        <p:nvSpPr>
          <p:cNvPr id="7" name="Slide Number Placeholder 6">
            <a:extLst>
              <a:ext uri="{FF2B5EF4-FFF2-40B4-BE49-F238E27FC236}">
                <a16:creationId xmlns:a16="http://schemas.microsoft.com/office/drawing/2014/main" id="{7DE20373-B37F-4928-9645-4FB49AD0D2B8}"/>
              </a:ext>
            </a:extLst>
          </p:cNvPr>
          <p:cNvSpPr>
            <a:spLocks noGrp="1"/>
          </p:cNvSpPr>
          <p:nvPr>
            <p:ph type="sldNum" sz="quarter" idx="5"/>
          </p:nvPr>
        </p:nvSpPr>
        <p:spPr>
          <a:xfrm>
            <a:off x="5438775" y="6948488"/>
            <a:ext cx="4160838" cy="365125"/>
          </a:xfrm>
          <a:prstGeom prst="rect">
            <a:avLst/>
          </a:prstGeom>
        </p:spPr>
        <p:txBody>
          <a:bodyPr vert="horz" wrap="square" lIns="91427" tIns="45714" rIns="91427" bIns="45714" numCol="1" anchor="b" anchorCtr="0" compatLnSpc="1">
            <a:prstTxWarp prst="textNoShape">
              <a:avLst/>
            </a:prstTxWarp>
          </a:bodyPr>
          <a:lstStyle>
            <a:lvl1pPr algn="r" eaLnBrk="1" hangingPunct="1">
              <a:defRPr sz="1200">
                <a:latin typeface="Arial" panose="020B0604020202020204" pitchFamily="34" charset="0"/>
                <a:ea typeface="MS PGothic" panose="020B0600070205080204" pitchFamily="34" charset="-128"/>
              </a:defRPr>
            </a:lvl1pPr>
          </a:lstStyle>
          <a:p>
            <a:pPr>
              <a:defRPr/>
            </a:pPr>
            <a:fld id="{BB07E52B-ABA7-4089-8F4B-AA11859C4AF0}" type="slidenum">
              <a:rPr lang="en-US" altLang="en-US"/>
              <a:pPr>
                <a:defRPr/>
              </a:pPr>
              <a:t>‹#›</a:t>
            </a:fld>
            <a:endParaRPr lang="en-US" altLang="en-US" dirty="0"/>
          </a:p>
        </p:txBody>
      </p:sp>
    </p:spTree>
    <p:extLst>
      <p:ext uri="{BB962C8B-B14F-4D97-AF65-F5344CB8AC3E}">
        <p14:creationId xmlns:p14="http://schemas.microsoft.com/office/powerpoint/2010/main" val="1505332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panose="020B0600070205080204" pitchFamily="34" charset="-128"/>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6816725"/>
            <a:ext cx="27981275" cy="4705350"/>
          </a:xfrm>
        </p:spPr>
        <p:txBody>
          <a:bodyPr/>
          <a:lstStyle/>
          <a:p>
            <a:r>
              <a:rPr lang="en-US"/>
              <a:t>Click to edit Master title style</a:t>
            </a:r>
          </a:p>
        </p:txBody>
      </p:sp>
      <p:sp>
        <p:nvSpPr>
          <p:cNvPr id="3" name="Subtitle 2"/>
          <p:cNvSpPr>
            <a:spLocks noGrp="1"/>
          </p:cNvSpPr>
          <p:nvPr>
            <p:ph type="subTitle" idx="1"/>
          </p:nvPr>
        </p:nvSpPr>
        <p:spPr>
          <a:xfrm>
            <a:off x="4937125" y="12436475"/>
            <a:ext cx="23044150" cy="56070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E359A9E6-E897-4942-8A8B-D8BFA4010484}"/>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a:extLst>
              <a:ext uri="{FF2B5EF4-FFF2-40B4-BE49-F238E27FC236}">
                <a16:creationId xmlns:a16="http://schemas.microsoft.com/office/drawing/2014/main" id="{247632EE-E54D-44DE-80FD-66FF9ED5F3DD}"/>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AFFF33CE-27B6-4638-B2BE-B7F72B2485B6}"/>
              </a:ext>
            </a:extLst>
          </p:cNvPr>
          <p:cNvSpPr>
            <a:spLocks noGrp="1" noChangeArrowheads="1"/>
          </p:cNvSpPr>
          <p:nvPr>
            <p:ph type="sldNum" sz="quarter" idx="12"/>
          </p:nvPr>
        </p:nvSpPr>
        <p:spPr>
          <a:ln/>
        </p:spPr>
        <p:txBody>
          <a:bodyPr/>
          <a:lstStyle>
            <a:lvl1pPr>
              <a:defRPr/>
            </a:lvl1pPr>
          </a:lstStyle>
          <a:p>
            <a:pPr>
              <a:defRPr/>
            </a:pPr>
            <a:fld id="{E65A6A41-53BF-42CC-ABD7-3B16B188E063}" type="slidenum">
              <a:rPr lang="en-US" altLang="en-US"/>
              <a:pPr>
                <a:defRPr/>
              </a:pPr>
              <a:t>‹#›</a:t>
            </a:fld>
            <a:endParaRPr lang="en-US" altLang="en-US" dirty="0"/>
          </a:p>
        </p:txBody>
      </p:sp>
    </p:spTree>
    <p:extLst>
      <p:ext uri="{BB962C8B-B14F-4D97-AF65-F5344CB8AC3E}">
        <p14:creationId xmlns:p14="http://schemas.microsoft.com/office/powerpoint/2010/main" val="136871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0F0B03A-1D62-48A9-8F1E-0B790C5D787A}"/>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a:extLst>
              <a:ext uri="{FF2B5EF4-FFF2-40B4-BE49-F238E27FC236}">
                <a16:creationId xmlns:a16="http://schemas.microsoft.com/office/drawing/2014/main" id="{B34A477D-4376-4F28-82BD-5E2A75202979}"/>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261226DA-389D-4D6D-BD9D-8D53EE7EE410}"/>
              </a:ext>
            </a:extLst>
          </p:cNvPr>
          <p:cNvSpPr>
            <a:spLocks noGrp="1" noChangeArrowheads="1"/>
          </p:cNvSpPr>
          <p:nvPr>
            <p:ph type="sldNum" sz="quarter" idx="12"/>
          </p:nvPr>
        </p:nvSpPr>
        <p:spPr>
          <a:ln/>
        </p:spPr>
        <p:txBody>
          <a:bodyPr/>
          <a:lstStyle>
            <a:lvl1pPr>
              <a:defRPr/>
            </a:lvl1pPr>
          </a:lstStyle>
          <a:p>
            <a:pPr>
              <a:defRPr/>
            </a:pPr>
            <a:fld id="{F6C89FC7-2AED-44F2-8B08-55064F87755E}" type="slidenum">
              <a:rPr lang="en-US" altLang="en-US"/>
              <a:pPr>
                <a:defRPr/>
              </a:pPr>
              <a:t>‹#›</a:t>
            </a:fld>
            <a:endParaRPr lang="en-US" altLang="en-US" dirty="0"/>
          </a:p>
        </p:txBody>
      </p:sp>
    </p:spTree>
    <p:extLst>
      <p:ext uri="{BB962C8B-B14F-4D97-AF65-F5344CB8AC3E}">
        <p14:creationId xmlns:p14="http://schemas.microsoft.com/office/powerpoint/2010/main" val="2963003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6475" y="879475"/>
            <a:ext cx="7405688" cy="18724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46238" y="879475"/>
            <a:ext cx="22067837" cy="18724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3B3645B-2904-4B43-82FF-EF7009E131AD}"/>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a:extLst>
              <a:ext uri="{FF2B5EF4-FFF2-40B4-BE49-F238E27FC236}">
                <a16:creationId xmlns:a16="http://schemas.microsoft.com/office/drawing/2014/main" id="{8767199B-1ACE-45CE-BCC1-E65981232B50}"/>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25F906F1-1A15-4827-A771-73283C6D9B2E}"/>
              </a:ext>
            </a:extLst>
          </p:cNvPr>
          <p:cNvSpPr>
            <a:spLocks noGrp="1" noChangeArrowheads="1"/>
          </p:cNvSpPr>
          <p:nvPr>
            <p:ph type="sldNum" sz="quarter" idx="12"/>
          </p:nvPr>
        </p:nvSpPr>
        <p:spPr>
          <a:ln/>
        </p:spPr>
        <p:txBody>
          <a:bodyPr/>
          <a:lstStyle>
            <a:lvl1pPr>
              <a:defRPr/>
            </a:lvl1pPr>
          </a:lstStyle>
          <a:p>
            <a:pPr>
              <a:defRPr/>
            </a:pPr>
            <a:fld id="{0015E719-9552-4398-8B83-D519014F7267}" type="slidenum">
              <a:rPr lang="en-US" altLang="en-US"/>
              <a:pPr>
                <a:defRPr/>
              </a:pPr>
              <a:t>‹#›</a:t>
            </a:fld>
            <a:endParaRPr lang="en-US" altLang="en-US" dirty="0"/>
          </a:p>
        </p:txBody>
      </p:sp>
    </p:spTree>
    <p:extLst>
      <p:ext uri="{BB962C8B-B14F-4D97-AF65-F5344CB8AC3E}">
        <p14:creationId xmlns:p14="http://schemas.microsoft.com/office/powerpoint/2010/main" val="606216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ABC5461-04D4-4F31-8FE5-36A9DDA02637}"/>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a:extLst>
              <a:ext uri="{FF2B5EF4-FFF2-40B4-BE49-F238E27FC236}">
                <a16:creationId xmlns:a16="http://schemas.microsoft.com/office/drawing/2014/main" id="{EFC3C25A-E775-4E83-A873-83B7CDE2AF5A}"/>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D3A08A34-EA8F-408B-8463-D2F03C2C3C22}"/>
              </a:ext>
            </a:extLst>
          </p:cNvPr>
          <p:cNvSpPr>
            <a:spLocks noGrp="1" noChangeArrowheads="1"/>
          </p:cNvSpPr>
          <p:nvPr>
            <p:ph type="sldNum" sz="quarter" idx="12"/>
          </p:nvPr>
        </p:nvSpPr>
        <p:spPr>
          <a:ln/>
        </p:spPr>
        <p:txBody>
          <a:bodyPr/>
          <a:lstStyle>
            <a:lvl1pPr>
              <a:defRPr/>
            </a:lvl1pPr>
          </a:lstStyle>
          <a:p>
            <a:pPr>
              <a:defRPr/>
            </a:pPr>
            <a:fld id="{EFB640E3-3364-4A67-9C9D-274CEADF6BF8}" type="slidenum">
              <a:rPr lang="en-US" altLang="en-US"/>
              <a:pPr>
                <a:defRPr/>
              </a:pPr>
              <a:t>‹#›</a:t>
            </a:fld>
            <a:endParaRPr lang="en-US" altLang="en-US" dirty="0"/>
          </a:p>
        </p:txBody>
      </p:sp>
    </p:spTree>
    <p:extLst>
      <p:ext uri="{BB962C8B-B14F-4D97-AF65-F5344CB8AC3E}">
        <p14:creationId xmlns:p14="http://schemas.microsoft.com/office/powerpoint/2010/main" val="1541137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4101763"/>
            <a:ext cx="27981275" cy="43592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600325" y="9301163"/>
            <a:ext cx="27981275" cy="4800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7E8074DC-8A68-411D-9743-BD333A6B48C1}"/>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a:extLst>
              <a:ext uri="{FF2B5EF4-FFF2-40B4-BE49-F238E27FC236}">
                <a16:creationId xmlns:a16="http://schemas.microsoft.com/office/drawing/2014/main" id="{DD32009D-EEF2-4AF9-AD7A-051DCE38D090}"/>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1D073B95-CB14-4A32-9A56-22964DDEC08D}"/>
              </a:ext>
            </a:extLst>
          </p:cNvPr>
          <p:cNvSpPr>
            <a:spLocks noGrp="1" noChangeArrowheads="1"/>
          </p:cNvSpPr>
          <p:nvPr>
            <p:ph type="sldNum" sz="quarter" idx="12"/>
          </p:nvPr>
        </p:nvSpPr>
        <p:spPr>
          <a:ln/>
        </p:spPr>
        <p:txBody>
          <a:bodyPr/>
          <a:lstStyle>
            <a:lvl1pPr>
              <a:defRPr/>
            </a:lvl1pPr>
          </a:lstStyle>
          <a:p>
            <a:pPr>
              <a:defRPr/>
            </a:pPr>
            <a:fld id="{78E79E8F-1105-4A0A-A68B-BBD7C028A4F1}" type="slidenum">
              <a:rPr lang="en-US" altLang="en-US"/>
              <a:pPr>
                <a:defRPr/>
              </a:pPr>
              <a:t>‹#›</a:t>
            </a:fld>
            <a:endParaRPr lang="en-US" altLang="en-US" dirty="0"/>
          </a:p>
        </p:txBody>
      </p:sp>
    </p:spTree>
    <p:extLst>
      <p:ext uri="{BB962C8B-B14F-4D97-AF65-F5344CB8AC3E}">
        <p14:creationId xmlns:p14="http://schemas.microsoft.com/office/powerpoint/2010/main" val="1521166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46238" y="5121275"/>
            <a:ext cx="14736762" cy="14482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535400" y="5121275"/>
            <a:ext cx="14736763" cy="14482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404AB8CB-8E79-4E7D-A9AE-47DA78BEC76F}"/>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a:extLst>
              <a:ext uri="{FF2B5EF4-FFF2-40B4-BE49-F238E27FC236}">
                <a16:creationId xmlns:a16="http://schemas.microsoft.com/office/drawing/2014/main" id="{F61B57CC-E65A-479A-B7AB-E2A766420FF9}"/>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a:extLst>
              <a:ext uri="{FF2B5EF4-FFF2-40B4-BE49-F238E27FC236}">
                <a16:creationId xmlns:a16="http://schemas.microsoft.com/office/drawing/2014/main" id="{4D3E58BE-7354-4225-BCAA-43991FB3291C}"/>
              </a:ext>
            </a:extLst>
          </p:cNvPr>
          <p:cNvSpPr>
            <a:spLocks noGrp="1" noChangeArrowheads="1"/>
          </p:cNvSpPr>
          <p:nvPr>
            <p:ph type="sldNum" sz="quarter" idx="12"/>
          </p:nvPr>
        </p:nvSpPr>
        <p:spPr>
          <a:ln/>
        </p:spPr>
        <p:txBody>
          <a:bodyPr/>
          <a:lstStyle>
            <a:lvl1pPr>
              <a:defRPr/>
            </a:lvl1pPr>
          </a:lstStyle>
          <a:p>
            <a:pPr>
              <a:defRPr/>
            </a:pPr>
            <a:fld id="{61F82107-8645-4051-AF56-803E2798FAD1}" type="slidenum">
              <a:rPr lang="en-US" altLang="en-US"/>
              <a:pPr>
                <a:defRPr/>
              </a:pPr>
              <a:t>‹#›</a:t>
            </a:fld>
            <a:endParaRPr lang="en-US" altLang="en-US" dirty="0"/>
          </a:p>
        </p:txBody>
      </p:sp>
    </p:spTree>
    <p:extLst>
      <p:ext uri="{BB962C8B-B14F-4D97-AF65-F5344CB8AC3E}">
        <p14:creationId xmlns:p14="http://schemas.microsoft.com/office/powerpoint/2010/main" val="2112098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6238" y="4911725"/>
            <a:ext cx="14544675" cy="204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46238" y="6959600"/>
            <a:ext cx="14544675" cy="1264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725" y="4911725"/>
            <a:ext cx="14549438" cy="204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722725" y="6959600"/>
            <a:ext cx="14549438" cy="1264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BAC043A0-BFB3-43C4-B83D-058F3B4DB72A}"/>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a:extLst>
              <a:ext uri="{FF2B5EF4-FFF2-40B4-BE49-F238E27FC236}">
                <a16:creationId xmlns:a16="http://schemas.microsoft.com/office/drawing/2014/main" id="{046117C5-9528-4A2A-86DC-97D5BFEF74E9}"/>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a:extLst>
              <a:ext uri="{FF2B5EF4-FFF2-40B4-BE49-F238E27FC236}">
                <a16:creationId xmlns:a16="http://schemas.microsoft.com/office/drawing/2014/main" id="{34D6E356-A1C0-450B-8712-D0D508680072}"/>
              </a:ext>
            </a:extLst>
          </p:cNvPr>
          <p:cNvSpPr>
            <a:spLocks noGrp="1" noChangeArrowheads="1"/>
          </p:cNvSpPr>
          <p:nvPr>
            <p:ph type="sldNum" sz="quarter" idx="12"/>
          </p:nvPr>
        </p:nvSpPr>
        <p:spPr>
          <a:ln/>
        </p:spPr>
        <p:txBody>
          <a:bodyPr/>
          <a:lstStyle>
            <a:lvl1pPr>
              <a:defRPr/>
            </a:lvl1pPr>
          </a:lstStyle>
          <a:p>
            <a:pPr>
              <a:defRPr/>
            </a:pPr>
            <a:fld id="{9575BADD-E203-43F8-9C18-DF57CD57B02D}" type="slidenum">
              <a:rPr lang="en-US" altLang="en-US"/>
              <a:pPr>
                <a:defRPr/>
              </a:pPr>
              <a:t>‹#›</a:t>
            </a:fld>
            <a:endParaRPr lang="en-US" altLang="en-US" dirty="0"/>
          </a:p>
        </p:txBody>
      </p:sp>
    </p:spTree>
    <p:extLst>
      <p:ext uri="{BB962C8B-B14F-4D97-AF65-F5344CB8AC3E}">
        <p14:creationId xmlns:p14="http://schemas.microsoft.com/office/powerpoint/2010/main" val="3602392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F1245EEF-014B-44EC-BE17-77D2B023FB6D}"/>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a:extLst>
              <a:ext uri="{FF2B5EF4-FFF2-40B4-BE49-F238E27FC236}">
                <a16:creationId xmlns:a16="http://schemas.microsoft.com/office/drawing/2014/main" id="{B94552FC-AB4D-40F6-9F7F-793A705E5BAA}"/>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a:extLst>
              <a:ext uri="{FF2B5EF4-FFF2-40B4-BE49-F238E27FC236}">
                <a16:creationId xmlns:a16="http://schemas.microsoft.com/office/drawing/2014/main" id="{533B93F3-4A08-4553-B5B6-35EC384EF7F6}"/>
              </a:ext>
            </a:extLst>
          </p:cNvPr>
          <p:cNvSpPr>
            <a:spLocks noGrp="1" noChangeArrowheads="1"/>
          </p:cNvSpPr>
          <p:nvPr>
            <p:ph type="sldNum" sz="quarter" idx="12"/>
          </p:nvPr>
        </p:nvSpPr>
        <p:spPr>
          <a:ln/>
        </p:spPr>
        <p:txBody>
          <a:bodyPr/>
          <a:lstStyle>
            <a:lvl1pPr>
              <a:defRPr/>
            </a:lvl1pPr>
          </a:lstStyle>
          <a:p>
            <a:pPr>
              <a:defRPr/>
            </a:pPr>
            <a:fld id="{5BB34EF3-A11B-4E1B-9970-AC94327B1CBC}" type="slidenum">
              <a:rPr lang="en-US" altLang="en-US"/>
              <a:pPr>
                <a:defRPr/>
              </a:pPr>
              <a:t>‹#›</a:t>
            </a:fld>
            <a:endParaRPr lang="en-US" altLang="en-US" dirty="0"/>
          </a:p>
        </p:txBody>
      </p:sp>
    </p:spTree>
    <p:extLst>
      <p:ext uri="{BB962C8B-B14F-4D97-AF65-F5344CB8AC3E}">
        <p14:creationId xmlns:p14="http://schemas.microsoft.com/office/powerpoint/2010/main" val="584910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C4E2835-71CC-4BB2-A93D-F75625342BFF}"/>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a:extLst>
              <a:ext uri="{FF2B5EF4-FFF2-40B4-BE49-F238E27FC236}">
                <a16:creationId xmlns:a16="http://schemas.microsoft.com/office/drawing/2014/main" id="{C7E08014-ED2D-4E70-BB67-46823420D507}"/>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a:extLst>
              <a:ext uri="{FF2B5EF4-FFF2-40B4-BE49-F238E27FC236}">
                <a16:creationId xmlns:a16="http://schemas.microsoft.com/office/drawing/2014/main" id="{9E8D8B81-7689-4D8A-A04A-2FDB0D3E320D}"/>
              </a:ext>
            </a:extLst>
          </p:cNvPr>
          <p:cNvSpPr>
            <a:spLocks noGrp="1" noChangeArrowheads="1"/>
          </p:cNvSpPr>
          <p:nvPr>
            <p:ph type="sldNum" sz="quarter" idx="12"/>
          </p:nvPr>
        </p:nvSpPr>
        <p:spPr>
          <a:ln/>
        </p:spPr>
        <p:txBody>
          <a:bodyPr/>
          <a:lstStyle>
            <a:lvl1pPr>
              <a:defRPr/>
            </a:lvl1pPr>
          </a:lstStyle>
          <a:p>
            <a:pPr>
              <a:defRPr/>
            </a:pPr>
            <a:fld id="{A05FDD16-C2F6-4F6E-B78C-5A336440F51C}" type="slidenum">
              <a:rPr lang="en-US" altLang="en-US"/>
              <a:pPr>
                <a:defRPr/>
              </a:pPr>
              <a:t>‹#›</a:t>
            </a:fld>
            <a:endParaRPr lang="en-US" altLang="en-US" dirty="0"/>
          </a:p>
        </p:txBody>
      </p:sp>
    </p:spTree>
    <p:extLst>
      <p:ext uri="{BB962C8B-B14F-4D97-AF65-F5344CB8AC3E}">
        <p14:creationId xmlns:p14="http://schemas.microsoft.com/office/powerpoint/2010/main" val="1481049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873125"/>
            <a:ext cx="10829925" cy="3719513"/>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2869863" y="873125"/>
            <a:ext cx="18402300" cy="187309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6238" y="4592638"/>
            <a:ext cx="10829925" cy="150114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27F46B0-CC57-44C8-8C2E-4DD6FF23E55C}"/>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a:extLst>
              <a:ext uri="{FF2B5EF4-FFF2-40B4-BE49-F238E27FC236}">
                <a16:creationId xmlns:a16="http://schemas.microsoft.com/office/drawing/2014/main" id="{CFB44FE2-464F-4786-9E6B-57A605ABDB33}"/>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a:extLst>
              <a:ext uri="{FF2B5EF4-FFF2-40B4-BE49-F238E27FC236}">
                <a16:creationId xmlns:a16="http://schemas.microsoft.com/office/drawing/2014/main" id="{319F3809-4905-4234-B91B-B258A51B5770}"/>
              </a:ext>
            </a:extLst>
          </p:cNvPr>
          <p:cNvSpPr>
            <a:spLocks noGrp="1" noChangeArrowheads="1"/>
          </p:cNvSpPr>
          <p:nvPr>
            <p:ph type="sldNum" sz="quarter" idx="12"/>
          </p:nvPr>
        </p:nvSpPr>
        <p:spPr>
          <a:ln/>
        </p:spPr>
        <p:txBody>
          <a:bodyPr/>
          <a:lstStyle>
            <a:lvl1pPr>
              <a:defRPr/>
            </a:lvl1pPr>
          </a:lstStyle>
          <a:p>
            <a:pPr>
              <a:defRPr/>
            </a:pPr>
            <a:fld id="{90B00EBA-DDA2-44AC-9880-986B842E67DA}" type="slidenum">
              <a:rPr lang="en-US" altLang="en-US"/>
              <a:pPr>
                <a:defRPr/>
              </a:pPr>
              <a:t>‹#›</a:t>
            </a:fld>
            <a:endParaRPr lang="en-US" altLang="en-US" dirty="0"/>
          </a:p>
        </p:txBody>
      </p:sp>
    </p:spTree>
    <p:extLst>
      <p:ext uri="{BB962C8B-B14F-4D97-AF65-F5344CB8AC3E}">
        <p14:creationId xmlns:p14="http://schemas.microsoft.com/office/powerpoint/2010/main" val="704169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5362238"/>
            <a:ext cx="19751675" cy="181292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6451600" y="1960563"/>
            <a:ext cx="19751675" cy="13168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451600" y="17175163"/>
            <a:ext cx="19751675" cy="2576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92A5D5B-AC5E-47B1-99F4-93A730307575}"/>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a:extLst>
              <a:ext uri="{FF2B5EF4-FFF2-40B4-BE49-F238E27FC236}">
                <a16:creationId xmlns:a16="http://schemas.microsoft.com/office/drawing/2014/main" id="{C5068D10-CF4A-44C1-B807-94AB0483ACB7}"/>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a:extLst>
              <a:ext uri="{FF2B5EF4-FFF2-40B4-BE49-F238E27FC236}">
                <a16:creationId xmlns:a16="http://schemas.microsoft.com/office/drawing/2014/main" id="{2EFCA660-9B1F-4BB8-BCB5-4EB6A65F56BA}"/>
              </a:ext>
            </a:extLst>
          </p:cNvPr>
          <p:cNvSpPr>
            <a:spLocks noGrp="1" noChangeArrowheads="1"/>
          </p:cNvSpPr>
          <p:nvPr>
            <p:ph type="sldNum" sz="quarter" idx="12"/>
          </p:nvPr>
        </p:nvSpPr>
        <p:spPr>
          <a:ln/>
        </p:spPr>
        <p:txBody>
          <a:bodyPr/>
          <a:lstStyle>
            <a:lvl1pPr>
              <a:defRPr/>
            </a:lvl1pPr>
          </a:lstStyle>
          <a:p>
            <a:pPr>
              <a:defRPr/>
            </a:pPr>
            <a:fld id="{76788391-1589-4213-8D1B-EC2EA47D19E8}" type="slidenum">
              <a:rPr lang="en-US" altLang="en-US"/>
              <a:pPr>
                <a:defRPr/>
              </a:pPr>
              <a:t>‹#›</a:t>
            </a:fld>
            <a:endParaRPr lang="en-US" altLang="en-US" dirty="0"/>
          </a:p>
        </p:txBody>
      </p:sp>
    </p:spTree>
    <p:extLst>
      <p:ext uri="{BB962C8B-B14F-4D97-AF65-F5344CB8AC3E}">
        <p14:creationId xmlns:p14="http://schemas.microsoft.com/office/powerpoint/2010/main" val="474046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C2A89FE-A1A6-4CF4-9078-ADFB6F319483}"/>
              </a:ext>
            </a:extLst>
          </p:cNvPr>
          <p:cNvSpPr>
            <a:spLocks noGrp="1" noChangeArrowheads="1"/>
          </p:cNvSpPr>
          <p:nvPr>
            <p:ph type="title"/>
          </p:nvPr>
        </p:nvSpPr>
        <p:spPr bwMode="auto">
          <a:xfrm>
            <a:off x="1646238" y="879475"/>
            <a:ext cx="29625925"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13466" tIns="156733" rIns="313466" bIns="156733"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6C197AA-D077-463E-B8DD-14A2E3FA4374}"/>
              </a:ext>
            </a:extLst>
          </p:cNvPr>
          <p:cNvSpPr>
            <a:spLocks noGrp="1" noChangeArrowheads="1"/>
          </p:cNvSpPr>
          <p:nvPr>
            <p:ph type="body" idx="1"/>
          </p:nvPr>
        </p:nvSpPr>
        <p:spPr bwMode="auto">
          <a:xfrm>
            <a:off x="1646238" y="5121275"/>
            <a:ext cx="29625925" cy="144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13466" tIns="156733" rIns="313466" bIns="156733"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6399C638-3D7A-4C43-9D84-00DA9C6DCE8F}"/>
              </a:ext>
            </a:extLst>
          </p:cNvPr>
          <p:cNvSpPr>
            <a:spLocks noGrp="1" noChangeArrowheads="1"/>
          </p:cNvSpPr>
          <p:nvPr>
            <p:ph type="dt" sz="half" idx="2"/>
          </p:nvPr>
        </p:nvSpPr>
        <p:spPr bwMode="auto">
          <a:xfrm>
            <a:off x="1646238" y="19985038"/>
            <a:ext cx="7680325" cy="1524000"/>
          </a:xfrm>
          <a:prstGeom prst="rect">
            <a:avLst/>
          </a:prstGeom>
          <a:noFill/>
          <a:ln w="9525">
            <a:noFill/>
            <a:miter lim="800000"/>
            <a:headEnd/>
            <a:tailEnd/>
          </a:ln>
          <a:effectLst/>
        </p:spPr>
        <p:txBody>
          <a:bodyPr vert="horz" wrap="square" lIns="313466" tIns="156733" rIns="313466" bIns="156733" numCol="1" anchor="t" anchorCtr="0" compatLnSpc="1">
            <a:prstTxWarp prst="textNoShape">
              <a:avLst/>
            </a:prstTxWarp>
          </a:bodyPr>
          <a:lstStyle>
            <a:lvl1pPr algn="l" eaLnBrk="1" hangingPunct="1">
              <a:defRPr sz="4800">
                <a:solidFill>
                  <a:schemeClr val="tx1"/>
                </a:solidFill>
                <a:latin typeface="Arial" charset="0"/>
                <a:ea typeface="+mn-ea"/>
                <a:cs typeface="+mn-cs"/>
              </a:defRPr>
            </a:lvl1pPr>
          </a:lstStyle>
          <a:p>
            <a:pPr>
              <a:defRPr/>
            </a:pPr>
            <a:endParaRPr lang="en-US" dirty="0"/>
          </a:p>
        </p:txBody>
      </p:sp>
      <p:sp>
        <p:nvSpPr>
          <p:cNvPr id="1029" name="Rectangle 5">
            <a:extLst>
              <a:ext uri="{FF2B5EF4-FFF2-40B4-BE49-F238E27FC236}">
                <a16:creationId xmlns:a16="http://schemas.microsoft.com/office/drawing/2014/main" id="{BCA257CC-6D9A-43E4-A4A8-0862AC66B5D6}"/>
              </a:ext>
            </a:extLst>
          </p:cNvPr>
          <p:cNvSpPr>
            <a:spLocks noGrp="1" noChangeArrowheads="1"/>
          </p:cNvSpPr>
          <p:nvPr>
            <p:ph type="ftr" sz="quarter" idx="3"/>
          </p:nvPr>
        </p:nvSpPr>
        <p:spPr bwMode="auto">
          <a:xfrm>
            <a:off x="11247438" y="19985038"/>
            <a:ext cx="10423525" cy="1524000"/>
          </a:xfrm>
          <a:prstGeom prst="rect">
            <a:avLst/>
          </a:prstGeom>
          <a:noFill/>
          <a:ln w="9525">
            <a:noFill/>
            <a:miter lim="800000"/>
            <a:headEnd/>
            <a:tailEnd/>
          </a:ln>
          <a:effectLst/>
        </p:spPr>
        <p:txBody>
          <a:bodyPr vert="horz" wrap="square" lIns="313466" tIns="156733" rIns="313466" bIns="156733" numCol="1" anchor="t" anchorCtr="0" compatLnSpc="1">
            <a:prstTxWarp prst="textNoShape">
              <a:avLst/>
            </a:prstTxWarp>
          </a:bodyPr>
          <a:lstStyle>
            <a:lvl1pPr algn="ctr" eaLnBrk="1" hangingPunct="1">
              <a:defRPr sz="4800">
                <a:solidFill>
                  <a:schemeClr val="tx1"/>
                </a:solidFill>
                <a:latin typeface="Arial" charset="0"/>
                <a:ea typeface="+mn-ea"/>
                <a:cs typeface="+mn-cs"/>
              </a:defRPr>
            </a:lvl1pPr>
          </a:lstStyle>
          <a:p>
            <a:pPr>
              <a:defRPr/>
            </a:pPr>
            <a:endParaRPr lang="en-US" dirty="0"/>
          </a:p>
        </p:txBody>
      </p:sp>
      <p:sp>
        <p:nvSpPr>
          <p:cNvPr id="1030" name="Rectangle 6">
            <a:extLst>
              <a:ext uri="{FF2B5EF4-FFF2-40B4-BE49-F238E27FC236}">
                <a16:creationId xmlns:a16="http://schemas.microsoft.com/office/drawing/2014/main" id="{27588A13-779A-468C-A21E-04DC6E84B4A7}"/>
              </a:ext>
            </a:extLst>
          </p:cNvPr>
          <p:cNvSpPr>
            <a:spLocks noGrp="1" noChangeArrowheads="1"/>
          </p:cNvSpPr>
          <p:nvPr>
            <p:ph type="sldNum" sz="quarter" idx="4"/>
          </p:nvPr>
        </p:nvSpPr>
        <p:spPr bwMode="auto">
          <a:xfrm>
            <a:off x="23591838" y="19985038"/>
            <a:ext cx="7680325" cy="1524000"/>
          </a:xfrm>
          <a:prstGeom prst="rect">
            <a:avLst/>
          </a:prstGeom>
          <a:noFill/>
          <a:ln w="9525">
            <a:noFill/>
            <a:miter lim="800000"/>
            <a:headEnd/>
            <a:tailEnd/>
          </a:ln>
          <a:effectLst/>
        </p:spPr>
        <p:txBody>
          <a:bodyPr vert="horz" wrap="square" lIns="313466" tIns="156733" rIns="313466" bIns="156733" numCol="1" anchor="t" anchorCtr="0" compatLnSpc="1">
            <a:prstTxWarp prst="textNoShape">
              <a:avLst/>
            </a:prstTxWarp>
          </a:bodyPr>
          <a:lstStyle>
            <a:lvl1pPr algn="r" eaLnBrk="1" hangingPunct="1">
              <a:defRPr sz="4800">
                <a:solidFill>
                  <a:schemeClr val="tx1"/>
                </a:solidFill>
                <a:latin typeface="Arial" panose="020B0604020202020204" pitchFamily="34" charset="0"/>
                <a:ea typeface="MS PGothic" panose="020B0600070205080204" pitchFamily="34" charset="-128"/>
              </a:defRPr>
            </a:lvl1pPr>
          </a:lstStyle>
          <a:p>
            <a:pPr>
              <a:defRPr/>
            </a:pPr>
            <a:fld id="{51A7925D-257A-4686-8341-3BCADE6C995A}"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135313" rtl="0" eaLnBrk="0" fontAlgn="base" hangingPunct="0">
        <a:spcBef>
          <a:spcPct val="0"/>
        </a:spcBef>
        <a:spcAft>
          <a:spcPct val="0"/>
        </a:spcAft>
        <a:defRPr sz="15100">
          <a:solidFill>
            <a:schemeClr val="tx2"/>
          </a:solidFill>
          <a:latin typeface="+mj-lt"/>
          <a:ea typeface="MS PGothic" panose="020B0600070205080204" pitchFamily="34" charset="-128"/>
          <a:cs typeface="MS PGothic" panose="020B0600070205080204" pitchFamily="34" charset="-128"/>
        </a:defRPr>
      </a:lvl1pPr>
      <a:lvl2pPr algn="ctr" defTabSz="3135313" rtl="0" eaLnBrk="0" fontAlgn="base" hangingPunct="0">
        <a:spcBef>
          <a:spcPct val="0"/>
        </a:spcBef>
        <a:spcAft>
          <a:spcPct val="0"/>
        </a:spcAft>
        <a:defRPr sz="15100">
          <a:solidFill>
            <a:schemeClr val="tx2"/>
          </a:solidFill>
          <a:latin typeface="Arial" charset="0"/>
          <a:ea typeface="MS PGothic" panose="020B0600070205080204" pitchFamily="34" charset="-128"/>
          <a:cs typeface="MS PGothic" panose="020B0600070205080204" pitchFamily="34" charset="-128"/>
        </a:defRPr>
      </a:lvl2pPr>
      <a:lvl3pPr algn="ctr" defTabSz="3135313" rtl="0" eaLnBrk="0" fontAlgn="base" hangingPunct="0">
        <a:spcBef>
          <a:spcPct val="0"/>
        </a:spcBef>
        <a:spcAft>
          <a:spcPct val="0"/>
        </a:spcAft>
        <a:defRPr sz="15100">
          <a:solidFill>
            <a:schemeClr val="tx2"/>
          </a:solidFill>
          <a:latin typeface="Arial" charset="0"/>
          <a:ea typeface="MS PGothic" panose="020B0600070205080204" pitchFamily="34" charset="-128"/>
          <a:cs typeface="MS PGothic" panose="020B0600070205080204" pitchFamily="34" charset="-128"/>
        </a:defRPr>
      </a:lvl3pPr>
      <a:lvl4pPr algn="ctr" defTabSz="3135313" rtl="0" eaLnBrk="0" fontAlgn="base" hangingPunct="0">
        <a:spcBef>
          <a:spcPct val="0"/>
        </a:spcBef>
        <a:spcAft>
          <a:spcPct val="0"/>
        </a:spcAft>
        <a:defRPr sz="15100">
          <a:solidFill>
            <a:schemeClr val="tx2"/>
          </a:solidFill>
          <a:latin typeface="Arial" charset="0"/>
          <a:ea typeface="MS PGothic" panose="020B0600070205080204" pitchFamily="34" charset="-128"/>
          <a:cs typeface="MS PGothic" panose="020B0600070205080204" pitchFamily="34" charset="-128"/>
        </a:defRPr>
      </a:lvl4pPr>
      <a:lvl5pPr algn="ctr" defTabSz="3135313" rtl="0" eaLnBrk="0" fontAlgn="base" hangingPunct="0">
        <a:spcBef>
          <a:spcPct val="0"/>
        </a:spcBef>
        <a:spcAft>
          <a:spcPct val="0"/>
        </a:spcAft>
        <a:defRPr sz="15100">
          <a:solidFill>
            <a:schemeClr val="tx2"/>
          </a:solidFill>
          <a:latin typeface="Arial" charset="0"/>
          <a:ea typeface="MS PGothic" panose="020B0600070205080204" pitchFamily="34" charset="-128"/>
          <a:cs typeface="MS PGothic" panose="020B0600070205080204" pitchFamily="34" charset="-128"/>
        </a:defRPr>
      </a:lvl5pPr>
      <a:lvl6pPr marL="457200" algn="ctr" defTabSz="3135313" rtl="0" fontAlgn="base">
        <a:spcBef>
          <a:spcPct val="0"/>
        </a:spcBef>
        <a:spcAft>
          <a:spcPct val="0"/>
        </a:spcAft>
        <a:defRPr sz="15100">
          <a:solidFill>
            <a:schemeClr val="tx2"/>
          </a:solidFill>
          <a:latin typeface="Arial" charset="0"/>
        </a:defRPr>
      </a:lvl6pPr>
      <a:lvl7pPr marL="914400" algn="ctr" defTabSz="3135313" rtl="0" fontAlgn="base">
        <a:spcBef>
          <a:spcPct val="0"/>
        </a:spcBef>
        <a:spcAft>
          <a:spcPct val="0"/>
        </a:spcAft>
        <a:defRPr sz="15100">
          <a:solidFill>
            <a:schemeClr val="tx2"/>
          </a:solidFill>
          <a:latin typeface="Arial" charset="0"/>
        </a:defRPr>
      </a:lvl7pPr>
      <a:lvl8pPr marL="1371600" algn="ctr" defTabSz="3135313" rtl="0" fontAlgn="base">
        <a:spcBef>
          <a:spcPct val="0"/>
        </a:spcBef>
        <a:spcAft>
          <a:spcPct val="0"/>
        </a:spcAft>
        <a:defRPr sz="15100">
          <a:solidFill>
            <a:schemeClr val="tx2"/>
          </a:solidFill>
          <a:latin typeface="Arial" charset="0"/>
        </a:defRPr>
      </a:lvl8pPr>
      <a:lvl9pPr marL="1828800" algn="ctr" defTabSz="3135313" rtl="0" fontAlgn="base">
        <a:spcBef>
          <a:spcPct val="0"/>
        </a:spcBef>
        <a:spcAft>
          <a:spcPct val="0"/>
        </a:spcAft>
        <a:defRPr sz="15100">
          <a:solidFill>
            <a:schemeClr val="tx2"/>
          </a:solidFill>
          <a:latin typeface="Arial" charset="0"/>
        </a:defRPr>
      </a:lvl9pPr>
    </p:titleStyle>
    <p:bodyStyle>
      <a:lvl1pPr marL="1176338" indent="-1176338" algn="l" defTabSz="3135313" rtl="0" eaLnBrk="0" fontAlgn="base" hangingPunct="0">
        <a:spcBef>
          <a:spcPct val="20000"/>
        </a:spcBef>
        <a:spcAft>
          <a:spcPct val="0"/>
        </a:spcAft>
        <a:buChar char="•"/>
        <a:defRPr sz="11000">
          <a:solidFill>
            <a:schemeClr val="tx1"/>
          </a:solidFill>
          <a:latin typeface="+mn-lt"/>
          <a:ea typeface="MS PGothic" panose="020B0600070205080204" pitchFamily="34" charset="-128"/>
          <a:cs typeface="MS PGothic" panose="020B0600070205080204" pitchFamily="34" charset="-128"/>
        </a:defRPr>
      </a:lvl1pPr>
      <a:lvl2pPr marL="2547938" indent="-979488" algn="l" defTabSz="3135313" rtl="0" eaLnBrk="0" fontAlgn="base" hangingPunct="0">
        <a:spcBef>
          <a:spcPct val="20000"/>
        </a:spcBef>
        <a:spcAft>
          <a:spcPct val="0"/>
        </a:spcAft>
        <a:buChar char="–"/>
        <a:defRPr sz="9600">
          <a:solidFill>
            <a:schemeClr val="tx1"/>
          </a:solidFill>
          <a:latin typeface="+mn-lt"/>
          <a:ea typeface="MS PGothic" panose="020B0600070205080204" pitchFamily="34" charset="-128"/>
        </a:defRPr>
      </a:lvl2pPr>
      <a:lvl3pPr marL="3919538" indent="-784225" algn="l" defTabSz="3135313" rtl="0" eaLnBrk="0" fontAlgn="base" hangingPunct="0">
        <a:spcBef>
          <a:spcPct val="20000"/>
        </a:spcBef>
        <a:spcAft>
          <a:spcPct val="0"/>
        </a:spcAft>
        <a:buChar char="•"/>
        <a:defRPr sz="8200">
          <a:solidFill>
            <a:schemeClr val="tx1"/>
          </a:solidFill>
          <a:latin typeface="+mn-lt"/>
          <a:ea typeface="MS PGothic" panose="020B0600070205080204" pitchFamily="34" charset="-128"/>
        </a:defRPr>
      </a:lvl3pPr>
      <a:lvl4pPr marL="5486400" indent="-784225" algn="l" defTabSz="3135313" rtl="0" eaLnBrk="0" fontAlgn="base" hangingPunct="0">
        <a:spcBef>
          <a:spcPct val="20000"/>
        </a:spcBef>
        <a:spcAft>
          <a:spcPct val="0"/>
        </a:spcAft>
        <a:buChar char="–"/>
        <a:defRPr sz="6900">
          <a:solidFill>
            <a:schemeClr val="tx1"/>
          </a:solidFill>
          <a:latin typeface="+mn-lt"/>
          <a:ea typeface="MS PGothic" panose="020B0600070205080204" pitchFamily="34" charset="-128"/>
        </a:defRPr>
      </a:lvl4pPr>
      <a:lvl5pPr marL="7053263" indent="-784225" algn="l" defTabSz="3135313" rtl="0" eaLnBrk="0" fontAlgn="base" hangingPunct="0">
        <a:spcBef>
          <a:spcPct val="20000"/>
        </a:spcBef>
        <a:spcAft>
          <a:spcPct val="0"/>
        </a:spcAft>
        <a:buChar char="»"/>
        <a:defRPr sz="6900">
          <a:solidFill>
            <a:schemeClr val="tx1"/>
          </a:solidFill>
          <a:latin typeface="+mn-lt"/>
          <a:ea typeface="MS PGothic" panose="020B0600070205080204" pitchFamily="34" charset="-128"/>
        </a:defRPr>
      </a:lvl5pPr>
      <a:lvl6pPr marL="7510463" indent="-784225" algn="l" defTabSz="3135313" rtl="0" fontAlgn="base">
        <a:spcBef>
          <a:spcPct val="20000"/>
        </a:spcBef>
        <a:spcAft>
          <a:spcPct val="0"/>
        </a:spcAft>
        <a:buChar char="»"/>
        <a:defRPr sz="6900">
          <a:solidFill>
            <a:schemeClr val="tx1"/>
          </a:solidFill>
          <a:latin typeface="+mn-lt"/>
        </a:defRPr>
      </a:lvl6pPr>
      <a:lvl7pPr marL="7967663" indent="-784225" algn="l" defTabSz="3135313" rtl="0" fontAlgn="base">
        <a:spcBef>
          <a:spcPct val="20000"/>
        </a:spcBef>
        <a:spcAft>
          <a:spcPct val="0"/>
        </a:spcAft>
        <a:buChar char="»"/>
        <a:defRPr sz="6900">
          <a:solidFill>
            <a:schemeClr val="tx1"/>
          </a:solidFill>
          <a:latin typeface="+mn-lt"/>
        </a:defRPr>
      </a:lvl7pPr>
      <a:lvl8pPr marL="8424863" indent="-784225" algn="l" defTabSz="3135313" rtl="0" fontAlgn="base">
        <a:spcBef>
          <a:spcPct val="20000"/>
        </a:spcBef>
        <a:spcAft>
          <a:spcPct val="0"/>
        </a:spcAft>
        <a:buChar char="»"/>
        <a:defRPr sz="6900">
          <a:solidFill>
            <a:schemeClr val="tx1"/>
          </a:solidFill>
          <a:latin typeface="+mn-lt"/>
        </a:defRPr>
      </a:lvl8pPr>
      <a:lvl9pPr marL="8882063" indent="-784225" algn="l" defTabSz="3135313" rtl="0" fontAlgn="base">
        <a:spcBef>
          <a:spcPct val="20000"/>
        </a:spcBef>
        <a:spcAft>
          <a:spcPct val="0"/>
        </a:spcAft>
        <a:buChar char="»"/>
        <a:defRPr sz="6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tiff"/><Relationship Id="rId4" Type="http://schemas.openxmlformats.org/officeDocument/2006/relationships/image" Target="../media/image4.tiff"/></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7" name="TextBox 46"/>
          <p:cNvSpPr txBox="1"/>
          <p:nvPr/>
        </p:nvSpPr>
        <p:spPr>
          <a:xfrm>
            <a:off x="243114" y="13662958"/>
            <a:ext cx="7532406" cy="830997"/>
          </a:xfrm>
          <a:prstGeom prst="rect">
            <a:avLst/>
          </a:prstGeom>
          <a:solidFill>
            <a:schemeClr val="tx1"/>
          </a:solidFill>
        </p:spPr>
        <p:txBody>
          <a:bodyPr wrap="square" rtlCol="0">
            <a:spAutoFit/>
          </a:bodyPr>
          <a:lstStyle/>
          <a:p>
            <a:pPr algn="ctr"/>
            <a:r>
              <a:rPr lang="en-US" sz="4800">
                <a:solidFill>
                  <a:schemeClr val="bg1"/>
                </a:solidFill>
                <a:latin typeface="Times New Roman" charset="0"/>
                <a:ea typeface="Times New Roman" charset="0"/>
                <a:cs typeface="Times New Roman" charset="0"/>
              </a:rPr>
              <a:t>Hypothesis</a:t>
            </a:r>
          </a:p>
        </p:txBody>
      </p:sp>
      <p:sp>
        <p:nvSpPr>
          <p:cNvPr id="48" name="TextBox 47"/>
          <p:cNvSpPr txBox="1"/>
          <p:nvPr/>
        </p:nvSpPr>
        <p:spPr>
          <a:xfrm>
            <a:off x="259769" y="14584680"/>
            <a:ext cx="7532406" cy="1631216"/>
          </a:xfrm>
          <a:prstGeom prst="rect">
            <a:avLst/>
          </a:prstGeom>
          <a:solidFill>
            <a:schemeClr val="bg1"/>
          </a:solidFill>
        </p:spPr>
        <p:txBody>
          <a:bodyPr wrap="square" rtlCol="0">
            <a:spAutoFit/>
          </a:bodyPr>
          <a:lstStyle/>
          <a:p>
            <a:r>
              <a:rPr lang="en-US" sz="2000" dirty="0">
                <a:solidFill>
                  <a:schemeClr val="tx1"/>
                </a:solidFill>
                <a:latin typeface="Times New Roman" charset="0"/>
                <a:ea typeface="Times New Roman" charset="0"/>
                <a:cs typeface="Times New Roman" charset="0"/>
              </a:rPr>
              <a:t>This poster describes a hypothesis of how feelings of sexual shame related to personal moral disapproval of pornography use are mediated by perceived addiction and moderated by self-compassion. The findings will extend the literature on mediating and moderating sexual shame related to moral disapproval of pornography use. </a:t>
            </a:r>
          </a:p>
        </p:txBody>
      </p:sp>
      <p:sp>
        <p:nvSpPr>
          <p:cNvPr id="49" name="TextBox 48"/>
          <p:cNvSpPr txBox="1"/>
          <p:nvPr/>
        </p:nvSpPr>
        <p:spPr>
          <a:xfrm>
            <a:off x="304183" y="365760"/>
            <a:ext cx="32019857" cy="2585323"/>
          </a:xfrm>
          <a:prstGeom prst="rect">
            <a:avLst/>
          </a:prstGeom>
          <a:blipFill>
            <a:blip r:embed="rId3"/>
            <a:tile tx="0" ty="0" sx="100000" sy="100000" flip="none" algn="tl"/>
          </a:blipFill>
        </p:spPr>
        <p:txBody>
          <a:bodyPr wrap="square" rtlCol="0">
            <a:spAutoFit/>
          </a:bodyPr>
          <a:lstStyle/>
          <a:p>
            <a:pPr algn="ctr"/>
            <a:r>
              <a:rPr lang="en-US" sz="6600" dirty="0">
                <a:solidFill>
                  <a:schemeClr val="bg1"/>
                </a:solidFill>
                <a:latin typeface="Times New Roman" charset="0"/>
                <a:ea typeface="Times New Roman" charset="0"/>
                <a:cs typeface="Times New Roman" charset="0"/>
              </a:rPr>
              <a:t>Self-Compassion: A Moderation Analysis</a:t>
            </a:r>
          </a:p>
          <a:p>
            <a:pPr algn="ctr"/>
            <a:r>
              <a:rPr lang="en-US" sz="4800" dirty="0">
                <a:solidFill>
                  <a:schemeClr val="bg1"/>
                </a:solidFill>
                <a:latin typeface="Times New Roman" charset="0"/>
                <a:ea typeface="Times New Roman" charset="0"/>
                <a:cs typeface="Times New Roman" charset="0"/>
              </a:rPr>
              <a:t>Liberty University</a:t>
            </a:r>
          </a:p>
          <a:p>
            <a:pPr algn="ctr"/>
            <a:r>
              <a:rPr lang="en-US" sz="4800" dirty="0">
                <a:solidFill>
                  <a:schemeClr val="bg1"/>
                </a:solidFill>
                <a:latin typeface="Times New Roman" charset="0"/>
                <a:ea typeface="Times New Roman" charset="0"/>
                <a:cs typeface="Times New Roman" charset="0"/>
              </a:rPr>
              <a:t>Cherry Nelson, Brandon Waggoner, Ken Miller</a:t>
            </a:r>
          </a:p>
        </p:txBody>
      </p:sp>
      <p:sp>
        <p:nvSpPr>
          <p:cNvPr id="63" name="TextBox 62"/>
          <p:cNvSpPr txBox="1"/>
          <p:nvPr/>
        </p:nvSpPr>
        <p:spPr>
          <a:xfrm>
            <a:off x="304183" y="3029387"/>
            <a:ext cx="7532406" cy="830997"/>
          </a:xfrm>
          <a:prstGeom prst="rect">
            <a:avLst/>
          </a:prstGeom>
          <a:solidFill>
            <a:schemeClr val="tx1"/>
          </a:solidFill>
        </p:spPr>
        <p:txBody>
          <a:bodyPr wrap="square" rtlCol="0">
            <a:spAutoFit/>
          </a:bodyPr>
          <a:lstStyle/>
          <a:p>
            <a:pPr algn="ctr"/>
            <a:r>
              <a:rPr lang="en-US" sz="4800" dirty="0">
                <a:solidFill>
                  <a:schemeClr val="bg1"/>
                </a:solidFill>
                <a:latin typeface="Times New Roman" charset="0"/>
                <a:ea typeface="Times New Roman" charset="0"/>
                <a:cs typeface="Times New Roman" charset="0"/>
              </a:rPr>
              <a:t>Introduction</a:t>
            </a:r>
          </a:p>
        </p:txBody>
      </p:sp>
      <p:sp>
        <p:nvSpPr>
          <p:cNvPr id="65" name="TextBox 64"/>
          <p:cNvSpPr txBox="1"/>
          <p:nvPr/>
        </p:nvSpPr>
        <p:spPr>
          <a:xfrm>
            <a:off x="24943344" y="6812280"/>
            <a:ext cx="7532406" cy="830997"/>
          </a:xfrm>
          <a:prstGeom prst="rect">
            <a:avLst/>
          </a:prstGeom>
          <a:solidFill>
            <a:schemeClr val="tx1"/>
          </a:solidFill>
        </p:spPr>
        <p:txBody>
          <a:bodyPr wrap="square" rtlCol="0">
            <a:spAutoFit/>
          </a:bodyPr>
          <a:lstStyle/>
          <a:p>
            <a:pPr algn="ctr"/>
            <a:r>
              <a:rPr lang="en-US" sz="4800" dirty="0">
                <a:solidFill>
                  <a:schemeClr val="bg1"/>
                </a:solidFill>
                <a:latin typeface="Times New Roman" charset="0"/>
                <a:ea typeface="Times New Roman" charset="0"/>
                <a:cs typeface="Times New Roman" charset="0"/>
              </a:rPr>
              <a:t>Discussion</a:t>
            </a:r>
          </a:p>
        </p:txBody>
      </p:sp>
      <p:sp>
        <p:nvSpPr>
          <p:cNvPr id="66" name="TextBox 65"/>
          <p:cNvSpPr txBox="1"/>
          <p:nvPr/>
        </p:nvSpPr>
        <p:spPr>
          <a:xfrm>
            <a:off x="24943344" y="11676622"/>
            <a:ext cx="7532406" cy="830997"/>
          </a:xfrm>
          <a:prstGeom prst="rect">
            <a:avLst/>
          </a:prstGeom>
          <a:solidFill>
            <a:schemeClr val="tx1"/>
          </a:solidFill>
        </p:spPr>
        <p:txBody>
          <a:bodyPr wrap="square" rtlCol="0">
            <a:spAutoFit/>
          </a:bodyPr>
          <a:lstStyle/>
          <a:p>
            <a:pPr algn="ctr"/>
            <a:r>
              <a:rPr lang="en-US" sz="4800" dirty="0">
                <a:solidFill>
                  <a:schemeClr val="bg1"/>
                </a:solidFill>
                <a:latin typeface="Times New Roman" charset="0"/>
                <a:ea typeface="Times New Roman" charset="0"/>
                <a:cs typeface="Times New Roman" charset="0"/>
              </a:rPr>
              <a:t>References</a:t>
            </a:r>
          </a:p>
        </p:txBody>
      </p:sp>
      <p:grpSp>
        <p:nvGrpSpPr>
          <p:cNvPr id="491" name="Group 490"/>
          <p:cNvGrpSpPr/>
          <p:nvPr/>
        </p:nvGrpSpPr>
        <p:grpSpPr>
          <a:xfrm>
            <a:off x="1079462" y="16736942"/>
            <a:ext cx="6217920" cy="4617865"/>
            <a:chOff x="1005840" y="17144855"/>
            <a:chExt cx="6217920" cy="4617865"/>
          </a:xfrm>
        </p:grpSpPr>
        <p:sp>
          <p:nvSpPr>
            <p:cNvPr id="39" name="Rectangle 38"/>
            <p:cNvSpPr/>
            <p:nvPr/>
          </p:nvSpPr>
          <p:spPr bwMode="auto">
            <a:xfrm>
              <a:off x="3415284" y="18165762"/>
              <a:ext cx="1310205" cy="424221"/>
            </a:xfrm>
            <a:prstGeom prst="rect">
              <a:avLst/>
            </a:prstGeom>
            <a:solidFill>
              <a:srgbClr val="00B0F0"/>
            </a:solidFill>
            <a:ln w="57150" cap="flat" cmpd="sng" algn="ctr">
              <a:noFill/>
              <a:prstDash val="solid"/>
              <a:round/>
              <a:headEnd type="none" w="med" len="med"/>
              <a:tailEnd type="none" w="med" len="med"/>
            </a:ln>
            <a:effectLst/>
          </p:spPr>
          <p:txBody>
            <a:bodyPr vert="horz" wrap="none" lIns="91434" tIns="45717" rIns="91434" bIns="45717" numCol="1" rtlCol="0" anchor="ctr" anchorCtr="0" compatLnSpc="1">
              <a:prstTxWarp prst="textNoShape">
                <a:avLst/>
              </a:prstTxWarp>
            </a:bodyPr>
            <a:lstStyle/>
            <a:p>
              <a:pPr algn="ctr" defTabSz="3135313" eaLnBrk="1" hangingPunct="1">
                <a:tabLst>
                  <a:tab pos="7104063" algn="l"/>
                </a:tabLst>
              </a:pPr>
              <a:r>
                <a:rPr lang="en-US" sz="2000" dirty="0">
                  <a:solidFill>
                    <a:schemeClr val="bg1"/>
                  </a:solidFill>
                  <a:latin typeface="Times New Roman" charset="0"/>
                  <a:ea typeface="Times New Roman" charset="0"/>
                  <a:cs typeface="Times New Roman" charset="0"/>
                </a:rPr>
                <a:t>EFF</a:t>
              </a:r>
            </a:p>
          </p:txBody>
        </p:sp>
        <p:sp>
          <p:nvSpPr>
            <p:cNvPr id="9" name="Rectangle 8"/>
            <p:cNvSpPr/>
            <p:nvPr/>
          </p:nvSpPr>
          <p:spPr bwMode="auto">
            <a:xfrm>
              <a:off x="3293146" y="20914278"/>
              <a:ext cx="1465653" cy="848442"/>
            </a:xfrm>
            <a:prstGeom prst="rect">
              <a:avLst/>
            </a:prstGeom>
            <a:solidFill>
              <a:srgbClr val="00B0F0"/>
            </a:solidFill>
            <a:ln w="57150" cap="flat" cmpd="sng" algn="ctr">
              <a:noFill/>
              <a:prstDash val="solid"/>
              <a:round/>
              <a:headEnd type="none" w="med" len="med"/>
              <a:tailEnd type="none" w="med" len="med"/>
            </a:ln>
            <a:effectLst/>
          </p:spPr>
          <p:txBody>
            <a:bodyPr vert="horz" wrap="none" lIns="91434" tIns="45717" rIns="91434" bIns="45717" numCol="1" rtlCol="0" anchor="ctr" anchorCtr="0" compatLnSpc="1">
              <a:prstTxWarp prst="textNoShape">
                <a:avLst/>
              </a:prstTxWarp>
            </a:bodyPr>
            <a:lstStyle/>
            <a:p>
              <a:pPr marL="0" marR="0" indent="0" algn="ctr" defTabSz="3135313" rtl="0" eaLnBrk="1" fontAlgn="base" latinLnBrk="0" hangingPunct="1">
                <a:lnSpc>
                  <a:spcPct val="100000"/>
                </a:lnSpc>
                <a:spcBef>
                  <a:spcPct val="0"/>
                </a:spcBef>
                <a:spcAft>
                  <a:spcPct val="0"/>
                </a:spcAft>
                <a:buClrTx/>
                <a:buSzTx/>
                <a:buFontTx/>
                <a:buNone/>
                <a:tabLst>
                  <a:tab pos="7104063" algn="l"/>
                </a:tabLst>
              </a:pPr>
              <a:r>
                <a:rPr kumimoji="0" lang="en-US" sz="2000" b="0" i="0" u="none" strike="noStrike" cap="none" normalizeH="0" baseline="0" dirty="0">
                  <a:ln>
                    <a:noFill/>
                  </a:ln>
                  <a:solidFill>
                    <a:schemeClr val="bg1"/>
                  </a:solidFill>
                  <a:effectLst/>
                  <a:latin typeface="Times New Roman" charset="0"/>
                  <a:ea typeface="Times New Roman" charset="0"/>
                  <a:cs typeface="Times New Roman" charset="0"/>
                </a:rPr>
                <a:t>SC</a:t>
              </a:r>
            </a:p>
          </p:txBody>
        </p:sp>
        <p:sp>
          <p:nvSpPr>
            <p:cNvPr id="5" name="Rectangle 4"/>
            <p:cNvSpPr/>
            <p:nvPr/>
          </p:nvSpPr>
          <p:spPr bwMode="auto">
            <a:xfrm>
              <a:off x="1005840" y="19312546"/>
              <a:ext cx="1465653" cy="848442"/>
            </a:xfrm>
            <a:prstGeom prst="rect">
              <a:avLst/>
            </a:prstGeom>
            <a:solidFill>
              <a:srgbClr val="00B0F0"/>
            </a:solidFill>
            <a:ln w="57150" cap="flat" cmpd="sng" algn="ctr">
              <a:noFill/>
              <a:prstDash val="solid"/>
              <a:round/>
              <a:headEnd type="none" w="med" len="med"/>
              <a:tailEnd type="none" w="med" len="med"/>
            </a:ln>
            <a:effectLst/>
          </p:spPr>
          <p:txBody>
            <a:bodyPr vert="horz" wrap="none" lIns="91434" tIns="45717" rIns="91434" bIns="45717" numCol="1" rtlCol="0" anchor="ctr" anchorCtr="0" compatLnSpc="1">
              <a:prstTxWarp prst="textNoShape">
                <a:avLst/>
              </a:prstTxWarp>
            </a:bodyPr>
            <a:lstStyle/>
            <a:p>
              <a:pPr marL="0" marR="0" indent="0" algn="ctr" defTabSz="3135313" rtl="0" eaLnBrk="1" fontAlgn="base" latinLnBrk="0" hangingPunct="1">
                <a:lnSpc>
                  <a:spcPct val="100000"/>
                </a:lnSpc>
                <a:spcBef>
                  <a:spcPct val="0"/>
                </a:spcBef>
                <a:spcAft>
                  <a:spcPct val="0"/>
                </a:spcAft>
                <a:buClrTx/>
                <a:buSzTx/>
                <a:buFontTx/>
                <a:buNone/>
                <a:tabLst>
                  <a:tab pos="7104063" algn="l"/>
                </a:tabLst>
              </a:pPr>
              <a:r>
                <a:rPr kumimoji="0" lang="en-US" sz="2000" b="0" i="0" u="none" strike="noStrike" cap="none" normalizeH="0" baseline="0" dirty="0">
                  <a:ln>
                    <a:noFill/>
                  </a:ln>
                  <a:solidFill>
                    <a:schemeClr val="bg1"/>
                  </a:solidFill>
                  <a:effectLst/>
                  <a:latin typeface="Times New Roman" charset="0"/>
                  <a:ea typeface="Times New Roman" charset="0"/>
                  <a:cs typeface="Times New Roman" charset="0"/>
                </a:rPr>
                <a:t>MD</a:t>
              </a:r>
            </a:p>
          </p:txBody>
        </p:sp>
        <p:sp>
          <p:nvSpPr>
            <p:cNvPr id="7" name="Rectangle 6"/>
            <p:cNvSpPr/>
            <p:nvPr/>
          </p:nvSpPr>
          <p:spPr bwMode="auto">
            <a:xfrm>
              <a:off x="3404181" y="17663237"/>
              <a:ext cx="1310205" cy="424221"/>
            </a:xfrm>
            <a:prstGeom prst="rect">
              <a:avLst/>
            </a:prstGeom>
            <a:solidFill>
              <a:srgbClr val="00B0F0"/>
            </a:solidFill>
            <a:ln w="57150" cap="flat" cmpd="sng" algn="ctr">
              <a:noFill/>
              <a:prstDash val="solid"/>
              <a:round/>
              <a:headEnd type="none" w="med" len="med"/>
              <a:tailEnd type="none" w="med" len="med"/>
            </a:ln>
            <a:effectLst/>
          </p:spPr>
          <p:txBody>
            <a:bodyPr vert="horz" wrap="none" lIns="91434" tIns="45717" rIns="91434" bIns="45717" numCol="1" rtlCol="0" anchor="ctr" anchorCtr="0" compatLnSpc="1">
              <a:prstTxWarp prst="textNoShape">
                <a:avLst/>
              </a:prstTxWarp>
            </a:bodyPr>
            <a:lstStyle/>
            <a:p>
              <a:pPr algn="ctr" defTabSz="3135313" eaLnBrk="1" hangingPunct="1">
                <a:tabLst>
                  <a:tab pos="7104063" algn="l"/>
                </a:tabLst>
              </a:pPr>
              <a:r>
                <a:rPr lang="en-US" sz="2000" dirty="0">
                  <a:solidFill>
                    <a:schemeClr val="bg1"/>
                  </a:solidFill>
                  <a:latin typeface="Times New Roman" charset="0"/>
                  <a:ea typeface="Times New Roman" charset="0"/>
                  <a:cs typeface="Times New Roman" charset="0"/>
                </a:rPr>
                <a:t>COM</a:t>
              </a:r>
            </a:p>
          </p:txBody>
        </p:sp>
        <p:sp>
          <p:nvSpPr>
            <p:cNvPr id="8" name="Rectangle 7"/>
            <p:cNvSpPr/>
            <p:nvPr/>
          </p:nvSpPr>
          <p:spPr bwMode="auto">
            <a:xfrm>
              <a:off x="5758107" y="19312546"/>
              <a:ext cx="1465653" cy="848442"/>
            </a:xfrm>
            <a:prstGeom prst="rect">
              <a:avLst/>
            </a:prstGeom>
            <a:solidFill>
              <a:srgbClr val="00B0F0"/>
            </a:solidFill>
            <a:ln w="57150" cap="flat" cmpd="sng" algn="ctr">
              <a:noFill/>
              <a:prstDash val="solid"/>
              <a:round/>
              <a:headEnd type="none" w="med" len="med"/>
              <a:tailEnd type="none" w="med" len="med"/>
            </a:ln>
            <a:effectLst/>
          </p:spPr>
          <p:txBody>
            <a:bodyPr vert="horz" wrap="none" lIns="91434" tIns="45717" rIns="91434" bIns="45717" numCol="1" rtlCol="0" anchor="ctr" anchorCtr="0" compatLnSpc="1">
              <a:prstTxWarp prst="textNoShape">
                <a:avLst/>
              </a:prstTxWarp>
            </a:bodyPr>
            <a:lstStyle/>
            <a:p>
              <a:pPr algn="ctr" defTabSz="3135313" eaLnBrk="1" hangingPunct="1">
                <a:tabLst>
                  <a:tab pos="7104063" algn="l"/>
                </a:tabLst>
              </a:pPr>
              <a:r>
                <a:rPr lang="en-US" sz="2000" dirty="0">
                  <a:solidFill>
                    <a:schemeClr val="bg1"/>
                  </a:solidFill>
                  <a:latin typeface="Times New Roman" charset="0"/>
                  <a:ea typeface="Times New Roman" charset="0"/>
                  <a:cs typeface="Times New Roman" charset="0"/>
                </a:rPr>
                <a:t>KISS</a:t>
              </a:r>
              <a:endParaRPr kumimoji="0" lang="en-US" sz="2000" b="0" i="0" u="none" strike="noStrike" cap="none" normalizeH="0" baseline="0" dirty="0">
                <a:ln>
                  <a:noFill/>
                </a:ln>
                <a:solidFill>
                  <a:srgbClr val="FFFF00"/>
                </a:solidFill>
                <a:effectLst/>
                <a:latin typeface="Times New Roman" charset="0"/>
                <a:ea typeface="Times New Roman" charset="0"/>
                <a:cs typeface="Times New Roman" charset="0"/>
              </a:endParaRPr>
            </a:p>
          </p:txBody>
        </p:sp>
        <p:cxnSp>
          <p:nvCxnSpPr>
            <p:cNvPr id="16" name="Straight Arrow Connector 15"/>
            <p:cNvCxnSpPr>
              <a:endCxn id="7" idx="1"/>
            </p:cNvCxnSpPr>
            <p:nvPr/>
          </p:nvCxnSpPr>
          <p:spPr bwMode="auto">
            <a:xfrm flipV="1">
              <a:off x="1722011" y="17875348"/>
              <a:ext cx="1682169" cy="1488243"/>
            </a:xfrm>
            <a:prstGeom prst="straightConnector1">
              <a:avLst/>
            </a:prstGeom>
            <a:solidFill>
              <a:srgbClr val="0000CC"/>
            </a:solidFill>
            <a:ln w="28575" cap="flat" cmpd="sng" algn="ctr">
              <a:solidFill>
                <a:schemeClr val="tx1"/>
              </a:solidFill>
              <a:prstDash val="solid"/>
              <a:round/>
              <a:headEnd type="none" w="med" len="med"/>
              <a:tailEnd type="triangle"/>
            </a:ln>
            <a:effectLst/>
          </p:spPr>
        </p:cxnSp>
        <p:cxnSp>
          <p:nvCxnSpPr>
            <p:cNvPr id="18" name="Straight Arrow Connector 17"/>
            <p:cNvCxnSpPr/>
            <p:nvPr/>
          </p:nvCxnSpPr>
          <p:spPr bwMode="auto">
            <a:xfrm flipV="1">
              <a:off x="4281353" y="19017175"/>
              <a:ext cx="1476754" cy="1889174"/>
            </a:xfrm>
            <a:prstGeom prst="straightConnector1">
              <a:avLst/>
            </a:prstGeom>
            <a:solidFill>
              <a:srgbClr val="0000CC"/>
            </a:solidFill>
            <a:ln w="28575" cap="flat" cmpd="sng" algn="ctr">
              <a:solidFill>
                <a:schemeClr val="tx1"/>
              </a:solidFill>
              <a:prstDash val="solid"/>
              <a:round/>
              <a:headEnd type="none" w="med" len="med"/>
              <a:tailEnd type="triangle"/>
            </a:ln>
            <a:effectLst/>
          </p:spPr>
        </p:cxnSp>
        <p:cxnSp>
          <p:nvCxnSpPr>
            <p:cNvPr id="19" name="Straight Arrow Connector 18"/>
            <p:cNvCxnSpPr>
              <a:stCxn id="7" idx="3"/>
              <a:endCxn id="8" idx="0"/>
            </p:cNvCxnSpPr>
            <p:nvPr/>
          </p:nvCxnSpPr>
          <p:spPr bwMode="auto">
            <a:xfrm>
              <a:off x="4714386" y="17875348"/>
              <a:ext cx="1776548" cy="1437198"/>
            </a:xfrm>
            <a:prstGeom prst="straightConnector1">
              <a:avLst/>
            </a:prstGeom>
            <a:solidFill>
              <a:srgbClr val="0000CC"/>
            </a:solidFill>
            <a:ln w="28575" cap="flat" cmpd="sng" algn="ctr">
              <a:solidFill>
                <a:schemeClr val="tx1"/>
              </a:solidFill>
              <a:prstDash val="solid"/>
              <a:round/>
              <a:headEnd type="none" w="med" len="med"/>
              <a:tailEnd type="triangle"/>
            </a:ln>
            <a:effectLst/>
          </p:spPr>
        </p:cxnSp>
        <p:cxnSp>
          <p:nvCxnSpPr>
            <p:cNvPr id="21" name="Straight Arrow Connector 20"/>
            <p:cNvCxnSpPr/>
            <p:nvPr/>
          </p:nvCxnSpPr>
          <p:spPr bwMode="auto">
            <a:xfrm flipH="1" flipV="1">
              <a:off x="2471493" y="19017175"/>
              <a:ext cx="1299100" cy="1897103"/>
            </a:xfrm>
            <a:prstGeom prst="straightConnector1">
              <a:avLst/>
            </a:prstGeom>
            <a:solidFill>
              <a:srgbClr val="0000CC"/>
            </a:solidFill>
            <a:ln w="28575" cap="flat" cmpd="sng" algn="ctr">
              <a:solidFill>
                <a:schemeClr val="tx1"/>
              </a:solidFill>
              <a:prstDash val="solid"/>
              <a:round/>
              <a:headEnd type="none" w="med" len="med"/>
              <a:tailEnd type="triangle"/>
            </a:ln>
            <a:effectLst/>
          </p:spPr>
        </p:cxnSp>
        <p:cxnSp>
          <p:nvCxnSpPr>
            <p:cNvPr id="24" name="Straight Arrow Connector 23"/>
            <p:cNvCxnSpPr>
              <a:stCxn id="9" idx="0"/>
            </p:cNvCxnSpPr>
            <p:nvPr/>
          </p:nvCxnSpPr>
          <p:spPr bwMode="auto">
            <a:xfrm flipH="1" flipV="1">
              <a:off x="4009317" y="19777651"/>
              <a:ext cx="16656" cy="1136627"/>
            </a:xfrm>
            <a:prstGeom prst="straightConnector1">
              <a:avLst/>
            </a:prstGeom>
            <a:solidFill>
              <a:srgbClr val="0000CC"/>
            </a:solidFill>
            <a:ln w="28575" cap="flat" cmpd="sng" algn="ctr">
              <a:solidFill>
                <a:schemeClr val="tx1"/>
              </a:solidFill>
              <a:prstDash val="solid"/>
              <a:round/>
              <a:headEnd type="none" w="med" len="med"/>
              <a:tailEnd type="triangle"/>
            </a:ln>
            <a:effectLst/>
          </p:spPr>
        </p:cxnSp>
        <p:cxnSp>
          <p:nvCxnSpPr>
            <p:cNvPr id="31" name="Straight Arrow Connector 30"/>
            <p:cNvCxnSpPr/>
            <p:nvPr/>
          </p:nvCxnSpPr>
          <p:spPr bwMode="auto">
            <a:xfrm>
              <a:off x="2442624" y="19728837"/>
              <a:ext cx="3259967" cy="7929"/>
            </a:xfrm>
            <a:prstGeom prst="straightConnector1">
              <a:avLst/>
            </a:prstGeom>
            <a:solidFill>
              <a:srgbClr val="0000CC"/>
            </a:solidFill>
            <a:ln w="28575" cap="flat" cmpd="sng" algn="ctr">
              <a:solidFill>
                <a:schemeClr val="tx1"/>
              </a:solidFill>
              <a:prstDash val="solid"/>
              <a:round/>
              <a:headEnd type="none" w="med" len="med"/>
              <a:tailEnd type="triangle"/>
            </a:ln>
            <a:effectLst/>
          </p:spPr>
        </p:cxnSp>
        <p:sp>
          <p:nvSpPr>
            <p:cNvPr id="36" name="Rectangle 35"/>
            <p:cNvSpPr/>
            <p:nvPr/>
          </p:nvSpPr>
          <p:spPr bwMode="auto">
            <a:xfrm>
              <a:off x="3387525" y="17144855"/>
              <a:ext cx="1310205" cy="424221"/>
            </a:xfrm>
            <a:prstGeom prst="rect">
              <a:avLst/>
            </a:prstGeom>
            <a:solidFill>
              <a:srgbClr val="00B0F0"/>
            </a:solidFill>
            <a:ln w="57150" cap="flat" cmpd="sng" algn="ctr">
              <a:noFill/>
              <a:prstDash val="solid"/>
              <a:round/>
              <a:headEnd type="none" w="med" len="med"/>
              <a:tailEnd type="none" w="med" len="med"/>
            </a:ln>
            <a:effectLst/>
          </p:spPr>
          <p:txBody>
            <a:bodyPr vert="horz" wrap="none" lIns="91434" tIns="45717" rIns="91434" bIns="45717" numCol="1" rtlCol="0" anchor="ctr" anchorCtr="0" compatLnSpc="1">
              <a:prstTxWarp prst="textNoShape">
                <a:avLst/>
              </a:prstTxWarp>
            </a:bodyPr>
            <a:lstStyle/>
            <a:p>
              <a:pPr algn="ctr" defTabSz="3135313" eaLnBrk="1" hangingPunct="1">
                <a:tabLst>
                  <a:tab pos="7104063" algn="l"/>
                </a:tabLst>
              </a:pPr>
              <a:r>
                <a:rPr lang="en-US" sz="2000" dirty="0">
                  <a:solidFill>
                    <a:schemeClr val="bg1"/>
                  </a:solidFill>
                  <a:latin typeface="Times New Roman" charset="0"/>
                  <a:ea typeface="Times New Roman" charset="0"/>
                  <a:cs typeface="Times New Roman" charset="0"/>
                </a:rPr>
                <a:t>NEG</a:t>
              </a:r>
            </a:p>
          </p:txBody>
        </p:sp>
        <p:cxnSp>
          <p:nvCxnSpPr>
            <p:cNvPr id="50" name="Straight Arrow Connector 49"/>
            <p:cNvCxnSpPr>
              <a:endCxn id="36" idx="1"/>
            </p:cNvCxnSpPr>
            <p:nvPr/>
          </p:nvCxnSpPr>
          <p:spPr bwMode="auto">
            <a:xfrm flipV="1">
              <a:off x="1749769" y="17356966"/>
              <a:ext cx="1637756" cy="1931409"/>
            </a:xfrm>
            <a:prstGeom prst="straightConnector1">
              <a:avLst/>
            </a:prstGeom>
            <a:solidFill>
              <a:srgbClr val="0000CC"/>
            </a:solidFill>
            <a:ln w="28575" cap="flat" cmpd="sng" algn="ctr">
              <a:solidFill>
                <a:schemeClr val="tx1"/>
              </a:solidFill>
              <a:prstDash val="solid"/>
              <a:round/>
              <a:headEnd type="none" w="med" len="med"/>
              <a:tailEnd type="triangle"/>
            </a:ln>
            <a:effectLst/>
          </p:spPr>
        </p:cxnSp>
        <p:cxnSp>
          <p:nvCxnSpPr>
            <p:cNvPr id="52" name="Straight Arrow Connector 51"/>
            <p:cNvCxnSpPr>
              <a:endCxn id="39" idx="1"/>
            </p:cNvCxnSpPr>
            <p:nvPr/>
          </p:nvCxnSpPr>
          <p:spPr bwMode="auto">
            <a:xfrm flipV="1">
              <a:off x="1849701" y="18377873"/>
              <a:ext cx="1565583" cy="950003"/>
            </a:xfrm>
            <a:prstGeom prst="straightConnector1">
              <a:avLst/>
            </a:prstGeom>
            <a:solidFill>
              <a:srgbClr val="0000CC"/>
            </a:solidFill>
            <a:ln w="28575" cap="flat" cmpd="sng" algn="ctr">
              <a:solidFill>
                <a:schemeClr val="tx1"/>
              </a:solidFill>
              <a:prstDash val="solid"/>
              <a:round/>
              <a:headEnd type="none" w="med" len="med"/>
              <a:tailEnd type="triangle"/>
            </a:ln>
            <a:effectLst/>
          </p:spPr>
        </p:cxnSp>
        <p:cxnSp>
          <p:nvCxnSpPr>
            <p:cNvPr id="54" name="Straight Arrow Connector 53"/>
            <p:cNvCxnSpPr>
              <a:stCxn id="36" idx="3"/>
            </p:cNvCxnSpPr>
            <p:nvPr/>
          </p:nvCxnSpPr>
          <p:spPr bwMode="auto">
            <a:xfrm>
              <a:off x="4697730" y="17356966"/>
              <a:ext cx="1931670" cy="1970847"/>
            </a:xfrm>
            <a:prstGeom prst="straightConnector1">
              <a:avLst/>
            </a:prstGeom>
            <a:solidFill>
              <a:srgbClr val="0000CC"/>
            </a:solidFill>
            <a:ln w="28575" cap="flat" cmpd="sng" algn="ctr">
              <a:solidFill>
                <a:schemeClr val="tx1"/>
              </a:solidFill>
              <a:prstDash val="solid"/>
              <a:round/>
              <a:headEnd type="none" w="med" len="med"/>
              <a:tailEnd type="triangle"/>
            </a:ln>
            <a:effectLst/>
          </p:spPr>
        </p:cxnSp>
        <p:cxnSp>
          <p:nvCxnSpPr>
            <p:cNvPr id="59" name="Straight Arrow Connector 58"/>
            <p:cNvCxnSpPr>
              <a:stCxn id="39" idx="3"/>
            </p:cNvCxnSpPr>
            <p:nvPr/>
          </p:nvCxnSpPr>
          <p:spPr bwMode="auto">
            <a:xfrm>
              <a:off x="4725489" y="18377873"/>
              <a:ext cx="1609997" cy="926742"/>
            </a:xfrm>
            <a:prstGeom prst="straightConnector1">
              <a:avLst/>
            </a:prstGeom>
            <a:solidFill>
              <a:srgbClr val="0000CC"/>
            </a:solidFill>
            <a:ln w="28575" cap="flat" cmpd="sng" algn="ctr">
              <a:solidFill>
                <a:schemeClr val="tx1"/>
              </a:solidFill>
              <a:prstDash val="solid"/>
              <a:round/>
              <a:headEnd type="none" w="med" len="med"/>
              <a:tailEnd type="triangle"/>
            </a:ln>
            <a:effectLst/>
          </p:spPr>
        </p:cxnSp>
        <p:cxnSp>
          <p:nvCxnSpPr>
            <p:cNvPr id="69" name="Straight Arrow Connector 68"/>
            <p:cNvCxnSpPr/>
            <p:nvPr/>
          </p:nvCxnSpPr>
          <p:spPr bwMode="auto">
            <a:xfrm flipV="1">
              <a:off x="4236937" y="18641024"/>
              <a:ext cx="1310204" cy="2273254"/>
            </a:xfrm>
            <a:prstGeom prst="straightConnector1">
              <a:avLst/>
            </a:prstGeom>
            <a:solidFill>
              <a:srgbClr val="0000CC"/>
            </a:solidFill>
            <a:ln w="28575" cap="flat" cmpd="sng" algn="ctr">
              <a:solidFill>
                <a:schemeClr val="tx1"/>
              </a:solidFill>
              <a:prstDash val="solid"/>
              <a:round/>
              <a:headEnd type="none" w="med" len="med"/>
              <a:tailEnd type="triangle"/>
            </a:ln>
            <a:effectLst/>
          </p:spPr>
        </p:cxnSp>
        <p:cxnSp>
          <p:nvCxnSpPr>
            <p:cNvPr id="72" name="Straight Arrow Connector 71"/>
            <p:cNvCxnSpPr/>
            <p:nvPr/>
          </p:nvCxnSpPr>
          <p:spPr bwMode="auto">
            <a:xfrm flipV="1">
              <a:off x="4225833" y="18150495"/>
              <a:ext cx="1175081" cy="2771712"/>
            </a:xfrm>
            <a:prstGeom prst="straightConnector1">
              <a:avLst/>
            </a:prstGeom>
            <a:solidFill>
              <a:srgbClr val="0000CC"/>
            </a:solidFill>
            <a:ln w="28575" cap="flat" cmpd="sng" algn="ctr">
              <a:solidFill>
                <a:schemeClr val="tx1"/>
              </a:solidFill>
              <a:prstDash val="solid"/>
              <a:round/>
              <a:headEnd type="none" w="med" len="med"/>
              <a:tailEnd type="triangle"/>
            </a:ln>
            <a:effectLst/>
          </p:spPr>
        </p:cxnSp>
        <p:cxnSp>
          <p:nvCxnSpPr>
            <p:cNvPr id="74" name="Straight Arrow Connector 73"/>
            <p:cNvCxnSpPr/>
            <p:nvPr/>
          </p:nvCxnSpPr>
          <p:spPr bwMode="auto">
            <a:xfrm flipH="1" flipV="1">
              <a:off x="2650090" y="18554985"/>
              <a:ext cx="1159369" cy="2367222"/>
            </a:xfrm>
            <a:prstGeom prst="straightConnector1">
              <a:avLst/>
            </a:prstGeom>
            <a:solidFill>
              <a:srgbClr val="0000CC"/>
            </a:solidFill>
            <a:ln w="28575" cap="flat" cmpd="sng" algn="ctr">
              <a:solidFill>
                <a:schemeClr val="tx2"/>
              </a:solidFill>
              <a:prstDash val="solid"/>
              <a:round/>
              <a:headEnd type="none" w="med" len="med"/>
              <a:tailEnd type="triangle"/>
            </a:ln>
            <a:effectLst/>
          </p:spPr>
        </p:cxnSp>
        <p:cxnSp>
          <p:nvCxnSpPr>
            <p:cNvPr id="76" name="Straight Arrow Connector 75"/>
            <p:cNvCxnSpPr/>
            <p:nvPr/>
          </p:nvCxnSpPr>
          <p:spPr bwMode="auto">
            <a:xfrm flipH="1" flipV="1">
              <a:off x="2773167" y="18136283"/>
              <a:ext cx="1038068" cy="2785924"/>
            </a:xfrm>
            <a:prstGeom prst="straightConnector1">
              <a:avLst/>
            </a:prstGeom>
            <a:solidFill>
              <a:srgbClr val="0000CC"/>
            </a:solidFill>
            <a:ln w="28575" cap="flat" cmpd="sng" algn="ctr">
              <a:solidFill>
                <a:schemeClr val="tx1"/>
              </a:solidFill>
              <a:prstDash val="solid"/>
              <a:round/>
              <a:headEnd type="none" w="med" len="med"/>
              <a:tailEnd type="triangle"/>
            </a:ln>
            <a:effectLst/>
          </p:spPr>
        </p:cxnSp>
      </p:grpSp>
      <p:sp>
        <p:nvSpPr>
          <p:cNvPr id="81" name="TextBox 80"/>
          <p:cNvSpPr txBox="1"/>
          <p:nvPr/>
        </p:nvSpPr>
        <p:spPr>
          <a:xfrm>
            <a:off x="24943344" y="12722317"/>
            <a:ext cx="7532406" cy="8710077"/>
          </a:xfrm>
          <a:prstGeom prst="rect">
            <a:avLst/>
          </a:prstGeom>
          <a:solidFill>
            <a:schemeClr val="bg1"/>
          </a:solidFill>
        </p:spPr>
        <p:txBody>
          <a:bodyPr wrap="square" rtlCol="0">
            <a:spAutoFit/>
          </a:bodyPr>
          <a:lstStyle/>
          <a:p>
            <a:r>
              <a:rPr lang="en-US" sz="2000" dirty="0" err="1">
                <a:solidFill>
                  <a:schemeClr val="tx1"/>
                </a:solidFill>
                <a:latin typeface="Times New Roman" charset="0"/>
                <a:ea typeface="Times New Roman" charset="0"/>
                <a:cs typeface="Times New Roman" charset="0"/>
              </a:rPr>
              <a:t>Foubert</a:t>
            </a:r>
            <a:r>
              <a:rPr lang="en-US" sz="2000" dirty="0">
                <a:solidFill>
                  <a:schemeClr val="tx1"/>
                </a:solidFill>
                <a:latin typeface="Times New Roman" charset="0"/>
                <a:ea typeface="Times New Roman" charset="0"/>
                <a:cs typeface="Times New Roman" charset="0"/>
              </a:rPr>
              <a:t>, J. D. (2017). The Public Health Harms of Pornography: The   	Brain, Erectile Dysfunction, and Sexual Violence. </a:t>
            </a:r>
            <a:r>
              <a:rPr lang="en-US" sz="2000" i="1" dirty="0">
                <a:solidFill>
                  <a:schemeClr val="tx1"/>
                </a:solidFill>
                <a:latin typeface="Times New Roman" charset="0"/>
                <a:ea typeface="Times New Roman" charset="0"/>
                <a:cs typeface="Times New Roman" charset="0"/>
              </a:rPr>
              <a:t>Dignity: A 	Journal on Sexual Exploitation and Violence</a:t>
            </a:r>
            <a:r>
              <a:rPr lang="en-US" sz="2000" dirty="0">
                <a:solidFill>
                  <a:schemeClr val="tx1"/>
                </a:solidFill>
                <a:latin typeface="Times New Roman" charset="0"/>
                <a:ea typeface="Times New Roman" charset="0"/>
                <a:cs typeface="Times New Roman" charset="0"/>
              </a:rPr>
              <a:t>, </a:t>
            </a:r>
            <a:r>
              <a:rPr lang="en-US" sz="2000" i="1" dirty="0">
                <a:solidFill>
                  <a:schemeClr val="tx1"/>
                </a:solidFill>
                <a:latin typeface="Times New Roman" charset="0"/>
                <a:ea typeface="Times New Roman" charset="0"/>
                <a:cs typeface="Times New Roman" charset="0"/>
              </a:rPr>
              <a:t>2</a:t>
            </a:r>
            <a:r>
              <a:rPr lang="en-US" sz="2000" dirty="0">
                <a:solidFill>
                  <a:schemeClr val="tx1"/>
                </a:solidFill>
                <a:latin typeface="Times New Roman" charset="0"/>
                <a:ea typeface="Times New Roman" charset="0"/>
                <a:cs typeface="Times New Roman" charset="0"/>
              </a:rPr>
              <a:t>(3), 6. DOI: 	10.23860/dignity.2017.02.03.06</a:t>
            </a:r>
          </a:p>
          <a:p>
            <a:r>
              <a:rPr lang="en-US" sz="2000" dirty="0">
                <a:solidFill>
                  <a:schemeClr val="tx1"/>
                </a:solidFill>
                <a:latin typeface="Times New Roman" charset="0"/>
                <a:ea typeface="Times New Roman" charset="0"/>
                <a:cs typeface="Times New Roman" charset="0"/>
              </a:rPr>
              <a:t>Grubbs, J. B., </a:t>
            </a:r>
            <a:r>
              <a:rPr lang="en-US" sz="2000" dirty="0" err="1">
                <a:solidFill>
                  <a:schemeClr val="tx1"/>
                </a:solidFill>
                <a:latin typeface="Times New Roman" charset="0"/>
                <a:ea typeface="Times New Roman" charset="0"/>
                <a:cs typeface="Times New Roman" charset="0"/>
              </a:rPr>
              <a:t>Exline</a:t>
            </a:r>
            <a:r>
              <a:rPr lang="en-US" sz="2000" dirty="0">
                <a:solidFill>
                  <a:schemeClr val="tx1"/>
                </a:solidFill>
                <a:latin typeface="Times New Roman" charset="0"/>
                <a:ea typeface="Times New Roman" charset="0"/>
                <a:cs typeface="Times New Roman" charset="0"/>
              </a:rPr>
              <a:t>, J. J., </a:t>
            </a:r>
            <a:r>
              <a:rPr lang="en-US" sz="2000" dirty="0" err="1">
                <a:solidFill>
                  <a:schemeClr val="tx1"/>
                </a:solidFill>
                <a:latin typeface="Times New Roman" charset="0"/>
                <a:ea typeface="Times New Roman" charset="0"/>
                <a:cs typeface="Times New Roman" charset="0"/>
              </a:rPr>
              <a:t>Pargament</a:t>
            </a:r>
            <a:r>
              <a:rPr lang="en-US" sz="2000" dirty="0">
                <a:solidFill>
                  <a:schemeClr val="tx1"/>
                </a:solidFill>
                <a:latin typeface="Times New Roman" charset="0"/>
                <a:ea typeface="Times New Roman" charset="0"/>
                <a:cs typeface="Times New Roman" charset="0"/>
              </a:rPr>
              <a:t>, K. I., Hook, J. N., &amp; Carlisle, R. 	D. (2015). Transgression as addiction: Religiosity and moral 	disapproval as predictors of perceived addiction to 	pornography. Archives of Sexual Behavior. 	http://</a:t>
            </a:r>
            <a:r>
              <a:rPr lang="en-US" sz="2000" dirty="0" err="1">
                <a:solidFill>
                  <a:schemeClr val="tx1"/>
                </a:solidFill>
                <a:latin typeface="Times New Roman" charset="0"/>
                <a:ea typeface="Times New Roman" charset="0"/>
                <a:cs typeface="Times New Roman" charset="0"/>
              </a:rPr>
              <a:t>doi.org</a:t>
            </a:r>
            <a:r>
              <a:rPr lang="en-US" sz="2000" dirty="0">
                <a:solidFill>
                  <a:schemeClr val="tx1"/>
                </a:solidFill>
                <a:latin typeface="Times New Roman" charset="0"/>
                <a:ea typeface="Times New Roman" charset="0"/>
                <a:cs typeface="Times New Roman" charset="0"/>
              </a:rPr>
              <a:t>/10.1007/s10508-013-0257-z</a:t>
            </a:r>
          </a:p>
          <a:p>
            <a:r>
              <a:rPr lang="en-US" sz="2000" dirty="0">
                <a:solidFill>
                  <a:schemeClr val="tx1"/>
                </a:solidFill>
                <a:latin typeface="Times New Roman" charset="0"/>
                <a:ea typeface="Times New Roman" charset="0"/>
                <a:cs typeface="Times New Roman" charset="0"/>
              </a:rPr>
              <a:t>Grubbs, J. B., Hook, J. N., Griffin, B. J., &amp; Davis, D. E. (2015). 	Evaluating outcome research for hypersexual behavior. 	</a:t>
            </a:r>
            <a:r>
              <a:rPr lang="en-US" sz="2000" i="1" dirty="0">
                <a:solidFill>
                  <a:schemeClr val="tx1"/>
                </a:solidFill>
                <a:latin typeface="Times New Roman" charset="0"/>
                <a:ea typeface="Times New Roman" charset="0"/>
                <a:cs typeface="Times New Roman" charset="0"/>
              </a:rPr>
              <a:t>Current Addiction Reports</a:t>
            </a:r>
            <a:r>
              <a:rPr lang="en-US" sz="2000" dirty="0">
                <a:solidFill>
                  <a:schemeClr val="tx1"/>
                </a:solidFill>
                <a:latin typeface="Times New Roman" charset="0"/>
                <a:ea typeface="Times New Roman" charset="0"/>
                <a:cs typeface="Times New Roman" charset="0"/>
              </a:rPr>
              <a:t>, </a:t>
            </a:r>
            <a:r>
              <a:rPr lang="en-US" sz="2000" i="1" dirty="0">
                <a:solidFill>
                  <a:schemeClr val="tx1"/>
                </a:solidFill>
                <a:latin typeface="Times New Roman" charset="0"/>
                <a:ea typeface="Times New Roman" charset="0"/>
                <a:cs typeface="Times New Roman" charset="0"/>
              </a:rPr>
              <a:t>2</a:t>
            </a:r>
            <a:r>
              <a:rPr lang="en-US" sz="2000" dirty="0">
                <a:solidFill>
                  <a:schemeClr val="tx1"/>
                </a:solidFill>
                <a:latin typeface="Times New Roman" charset="0"/>
                <a:ea typeface="Times New Roman" charset="0"/>
                <a:cs typeface="Times New Roman" charset="0"/>
              </a:rPr>
              <a:t>(3), 207–213. 	http://</a:t>
            </a:r>
            <a:r>
              <a:rPr lang="en-US" sz="2000" dirty="0" err="1">
                <a:solidFill>
                  <a:schemeClr val="tx1"/>
                </a:solidFill>
                <a:latin typeface="Times New Roman" charset="0"/>
                <a:ea typeface="Times New Roman" charset="0"/>
                <a:cs typeface="Times New Roman" charset="0"/>
              </a:rPr>
              <a:t>doi.org</a:t>
            </a:r>
            <a:r>
              <a:rPr lang="en-US" sz="2000" dirty="0">
                <a:solidFill>
                  <a:schemeClr val="tx1"/>
                </a:solidFill>
                <a:latin typeface="Times New Roman" charset="0"/>
                <a:ea typeface="Times New Roman" charset="0"/>
                <a:cs typeface="Times New Roman" charset="0"/>
              </a:rPr>
              <a:t>/10.1007/s40429-015-0061-z</a:t>
            </a:r>
          </a:p>
          <a:p>
            <a:r>
              <a:rPr lang="en-US" sz="2000" dirty="0">
                <a:solidFill>
                  <a:schemeClr val="tx1"/>
                </a:solidFill>
                <a:latin typeface="Times New Roman" charset="0"/>
                <a:ea typeface="Times New Roman" charset="0"/>
                <a:cs typeface="Times New Roman" charset="0"/>
              </a:rPr>
              <a:t>Neff, K.. (2003b). Self-compassion: an alternative conceptualization of 	a healthy attitude toward oneself. Self and Identity, 2, 85–102.</a:t>
            </a:r>
          </a:p>
          <a:p>
            <a:r>
              <a:rPr lang="en-US" sz="2000" dirty="0">
                <a:solidFill>
                  <a:schemeClr val="tx1"/>
                </a:solidFill>
                <a:latin typeface="Times New Roman" charset="0"/>
                <a:ea typeface="Times New Roman" charset="0"/>
                <a:cs typeface="Times New Roman" charset="0"/>
              </a:rPr>
              <a:t>Neff, K. &amp; </a:t>
            </a:r>
            <a:r>
              <a:rPr lang="en-US" sz="2000" dirty="0" err="1">
                <a:solidFill>
                  <a:schemeClr val="tx1"/>
                </a:solidFill>
                <a:latin typeface="Times New Roman" charset="0"/>
                <a:ea typeface="Times New Roman" charset="0"/>
                <a:cs typeface="Times New Roman" charset="0"/>
              </a:rPr>
              <a:t>Germer</a:t>
            </a:r>
            <a:r>
              <a:rPr lang="en-US" sz="2000" dirty="0">
                <a:solidFill>
                  <a:schemeClr val="tx1"/>
                </a:solidFill>
                <a:latin typeface="Times New Roman" charset="0"/>
                <a:ea typeface="Times New Roman" charset="0"/>
                <a:cs typeface="Times New Roman" charset="0"/>
              </a:rPr>
              <a:t>, C. (2013). A pilot study and randomized controlled 	trial of the mindful self-compassion program. </a:t>
            </a:r>
            <a:r>
              <a:rPr lang="en-US" sz="2000" i="1" dirty="0">
                <a:solidFill>
                  <a:schemeClr val="tx1"/>
                </a:solidFill>
                <a:latin typeface="Times New Roman" charset="0"/>
                <a:ea typeface="Times New Roman" charset="0"/>
                <a:cs typeface="Times New Roman" charset="0"/>
              </a:rPr>
              <a:t>Journal of 	Clinical Psychology, 69</a:t>
            </a:r>
            <a:r>
              <a:rPr lang="en-US" sz="2000" dirty="0">
                <a:solidFill>
                  <a:schemeClr val="tx1"/>
                </a:solidFill>
                <a:latin typeface="Times New Roman" charset="0"/>
                <a:ea typeface="Times New Roman" charset="0"/>
                <a:cs typeface="Times New Roman" charset="0"/>
              </a:rPr>
              <a:t>(1), 28-44. Doi:10.1002/jclp.21923</a:t>
            </a:r>
          </a:p>
          <a:p>
            <a:r>
              <a:rPr lang="en-US" sz="2000" dirty="0">
                <a:solidFill>
                  <a:schemeClr val="tx1"/>
                </a:solidFill>
                <a:latin typeface="Times New Roman" charset="0"/>
                <a:ea typeface="Times New Roman" charset="0"/>
                <a:cs typeface="Times New Roman" charset="0"/>
              </a:rPr>
              <a:t>Perry, S. L. &amp; Hayward, G. M. (2017). Seeing is (Not) believing: how 	viewing pornography shapes the religious lives of young 	Americans. </a:t>
            </a:r>
            <a:r>
              <a:rPr lang="en-US" sz="2000" i="1" dirty="0">
                <a:solidFill>
                  <a:schemeClr val="tx1"/>
                </a:solidFill>
                <a:latin typeface="Times New Roman" charset="0"/>
                <a:ea typeface="Times New Roman" charset="0"/>
                <a:cs typeface="Times New Roman" charset="0"/>
              </a:rPr>
              <a:t>Social Forces</a:t>
            </a:r>
            <a:r>
              <a:rPr lang="en-US" sz="2000" dirty="0">
                <a:solidFill>
                  <a:schemeClr val="tx1"/>
                </a:solidFill>
                <a:latin typeface="Times New Roman" charset="0"/>
                <a:ea typeface="Times New Roman" charset="0"/>
                <a:cs typeface="Times New Roman" charset="0"/>
              </a:rPr>
              <a:t> 95(4), 1757-1788. Oxford 	University Press. Retrieved September 15, 2017, from Project 	MUSE database.</a:t>
            </a:r>
          </a:p>
          <a:p>
            <a:r>
              <a:rPr lang="en-US" sz="2000" dirty="0">
                <a:solidFill>
                  <a:schemeClr val="tx1"/>
                </a:solidFill>
                <a:latin typeface="Times New Roman" charset="0"/>
                <a:ea typeface="Times New Roman" charset="0"/>
                <a:cs typeface="Times New Roman" charset="0"/>
              </a:rPr>
              <a:t>Volk, F., Thomas, J., </a:t>
            </a:r>
            <a:r>
              <a:rPr lang="en-US" sz="2000" dirty="0" err="1">
                <a:solidFill>
                  <a:schemeClr val="tx1"/>
                </a:solidFill>
                <a:latin typeface="Times New Roman" charset="0"/>
                <a:ea typeface="Times New Roman" charset="0"/>
                <a:cs typeface="Times New Roman" charset="0"/>
              </a:rPr>
              <a:t>Sosin</a:t>
            </a:r>
            <a:r>
              <a:rPr lang="en-US" sz="2000" dirty="0">
                <a:solidFill>
                  <a:schemeClr val="tx1"/>
                </a:solidFill>
                <a:latin typeface="Times New Roman" charset="0"/>
                <a:ea typeface="Times New Roman" charset="0"/>
                <a:cs typeface="Times New Roman" charset="0"/>
              </a:rPr>
              <a:t>, L., Jacob, V., &amp; Moen, C. (2016). 	Religiosity, Developmental Context, and Sexual Shame in 	Pornography Users: A Serial Mediation Model. </a:t>
            </a:r>
            <a:r>
              <a:rPr lang="en-US" sz="2000" i="1" dirty="0">
                <a:solidFill>
                  <a:schemeClr val="tx1"/>
                </a:solidFill>
                <a:latin typeface="Times New Roman" charset="0"/>
                <a:ea typeface="Times New Roman" charset="0"/>
                <a:cs typeface="Times New Roman" charset="0"/>
              </a:rPr>
              <a:t>Sexual 	Addiction &amp; Compulsivity</a:t>
            </a:r>
            <a:r>
              <a:rPr lang="en-US" sz="2000" dirty="0">
                <a:solidFill>
                  <a:schemeClr val="tx1"/>
                </a:solidFill>
                <a:latin typeface="Times New Roman" charset="0"/>
                <a:ea typeface="Times New Roman" charset="0"/>
                <a:cs typeface="Times New Roman" charset="0"/>
              </a:rPr>
              <a:t>, </a:t>
            </a:r>
            <a:r>
              <a:rPr lang="en-US" sz="2000" i="1" dirty="0">
                <a:solidFill>
                  <a:schemeClr val="tx1"/>
                </a:solidFill>
                <a:latin typeface="Times New Roman" charset="0"/>
                <a:ea typeface="Times New Roman" charset="0"/>
                <a:cs typeface="Times New Roman" charset="0"/>
              </a:rPr>
              <a:t>23</a:t>
            </a:r>
            <a:r>
              <a:rPr lang="en-US" sz="2000" dirty="0">
                <a:solidFill>
                  <a:schemeClr val="tx1"/>
                </a:solidFill>
                <a:latin typeface="Times New Roman" charset="0"/>
                <a:ea typeface="Times New Roman" charset="0"/>
                <a:cs typeface="Times New Roman" charset="0"/>
              </a:rPr>
              <a:t>(2/3), 244-259. 	doi:10.1080/10720162.2016.1151391</a:t>
            </a:r>
          </a:p>
        </p:txBody>
      </p:sp>
      <p:sp>
        <p:nvSpPr>
          <p:cNvPr id="90" name="TextBox 89"/>
          <p:cNvSpPr txBox="1"/>
          <p:nvPr/>
        </p:nvSpPr>
        <p:spPr>
          <a:xfrm>
            <a:off x="24943344" y="7823583"/>
            <a:ext cx="7532406" cy="3590727"/>
          </a:xfrm>
          <a:prstGeom prst="rect">
            <a:avLst/>
          </a:prstGeom>
          <a:solidFill>
            <a:schemeClr val="bg1"/>
          </a:solidFill>
        </p:spPr>
        <p:txBody>
          <a:bodyPr wrap="square" rtlCol="0">
            <a:spAutoFit/>
          </a:bodyPr>
          <a:lstStyle/>
          <a:p>
            <a:pPr marL="0" marR="0">
              <a:lnSpc>
                <a:spcPct val="107000"/>
              </a:lnSpc>
              <a:spcBef>
                <a:spcPts val="0"/>
              </a:spcBef>
              <a:spcAft>
                <a:spcPts val="800"/>
              </a:spcAft>
            </a:pPr>
            <a:r>
              <a:rPr lang="en-US" sz="2000" dirty="0">
                <a:solidFill>
                  <a:schemeClr val="tx1"/>
                </a:solidFill>
                <a:latin typeface="Times New Roman" charset="0"/>
                <a:ea typeface="Calibri" charset="0"/>
                <a:cs typeface="Times New Roman" charset="0"/>
              </a:rPr>
              <a:t>A PROCESS analysis was conducted through the below model. Conclusions showed that the Self-Compassion Scale – Total (SCSTOT) was not acting as a mediator for </a:t>
            </a:r>
            <a:r>
              <a:rPr lang="en-US" sz="2000">
                <a:solidFill>
                  <a:schemeClr val="tx1"/>
                </a:solidFill>
                <a:latin typeface="Times New Roman" charset="0"/>
                <a:ea typeface="Calibri" charset="0"/>
                <a:cs typeface="Times New Roman" charset="0"/>
              </a:rPr>
              <a:t>Moral Disapproval </a:t>
            </a:r>
            <a:r>
              <a:rPr lang="en-US" sz="2000" dirty="0">
                <a:solidFill>
                  <a:schemeClr val="tx1"/>
                </a:solidFill>
                <a:latin typeface="Times New Roman" charset="0"/>
                <a:ea typeface="Calibri" charset="0"/>
                <a:cs typeface="Times New Roman" charset="0"/>
              </a:rPr>
              <a:t>(P_MD) through the CPUI-9 subscales. It was, however, acting as an independent variable directly on Sexual Shame (KISS). This indicates that while self-compassion has an impact on sexual shame, it does not moderate between moral disapproval and sexual shame. </a:t>
            </a:r>
            <a:endParaRPr lang="en-US" sz="1800" dirty="0">
              <a:solidFill>
                <a:schemeClr val="tx1"/>
              </a:solidFill>
              <a:latin typeface="Calibri" charset="0"/>
              <a:ea typeface="Calibri" charset="0"/>
              <a:cs typeface="Times New Roman" charset="0"/>
            </a:endParaRPr>
          </a:p>
          <a:p>
            <a:pPr marL="0" marR="0">
              <a:lnSpc>
                <a:spcPct val="107000"/>
              </a:lnSpc>
              <a:spcBef>
                <a:spcPts val="0"/>
              </a:spcBef>
              <a:spcAft>
                <a:spcPts val="800"/>
              </a:spcAft>
            </a:pPr>
            <a:endParaRPr lang="en-US" sz="2000" dirty="0">
              <a:solidFill>
                <a:schemeClr val="tx1"/>
              </a:solidFill>
              <a:latin typeface="Times New Roman" charset="0"/>
              <a:ea typeface="Calibri" charset="0"/>
              <a:cs typeface="Times New Roman" charset="0"/>
            </a:endParaRPr>
          </a:p>
          <a:p>
            <a:pPr marL="0" marR="0">
              <a:lnSpc>
                <a:spcPct val="107000"/>
              </a:lnSpc>
              <a:spcBef>
                <a:spcPts val="0"/>
              </a:spcBef>
              <a:spcAft>
                <a:spcPts val="800"/>
              </a:spcAft>
            </a:pPr>
            <a:r>
              <a:rPr lang="en-US" sz="2000" dirty="0">
                <a:solidFill>
                  <a:schemeClr val="tx1"/>
                </a:solidFill>
                <a:latin typeface="Times New Roman" charset="0"/>
                <a:ea typeface="Calibri" charset="0"/>
                <a:cs typeface="Times New Roman" charset="0"/>
              </a:rPr>
              <a:t>Exploration for further research would need to be centered on the factors of mediation between moral disapproval and sexual shame. </a:t>
            </a:r>
          </a:p>
        </p:txBody>
      </p:sp>
      <p:sp>
        <p:nvSpPr>
          <p:cNvPr id="113" name="TextBox 112"/>
          <p:cNvSpPr txBox="1"/>
          <p:nvPr/>
        </p:nvSpPr>
        <p:spPr>
          <a:xfrm>
            <a:off x="24943344" y="3009367"/>
            <a:ext cx="7380696" cy="851017"/>
          </a:xfrm>
          <a:prstGeom prst="rect">
            <a:avLst/>
          </a:prstGeom>
          <a:solidFill>
            <a:schemeClr val="tx1"/>
          </a:solidFill>
        </p:spPr>
        <p:txBody>
          <a:bodyPr wrap="square" rtlCol="0">
            <a:spAutoFit/>
          </a:bodyPr>
          <a:lstStyle/>
          <a:p>
            <a:pPr algn="ctr"/>
            <a:r>
              <a:rPr lang="en-US" sz="4800" dirty="0">
                <a:solidFill>
                  <a:schemeClr val="bg1"/>
                </a:solidFill>
                <a:latin typeface="Times New Roman" charset="0"/>
                <a:ea typeface="Times New Roman" charset="0"/>
                <a:cs typeface="Times New Roman" charset="0"/>
              </a:rPr>
              <a:t>Sample</a:t>
            </a:r>
          </a:p>
        </p:txBody>
      </p:sp>
      <p:sp>
        <p:nvSpPr>
          <p:cNvPr id="114" name="TextBox 113"/>
          <p:cNvSpPr txBox="1"/>
          <p:nvPr/>
        </p:nvSpPr>
        <p:spPr>
          <a:xfrm>
            <a:off x="24923750" y="4007263"/>
            <a:ext cx="7400290" cy="2554545"/>
          </a:xfrm>
          <a:prstGeom prst="rect">
            <a:avLst/>
          </a:prstGeom>
          <a:solidFill>
            <a:schemeClr val="bg1"/>
          </a:solidFill>
        </p:spPr>
        <p:txBody>
          <a:bodyPr wrap="square" rtlCol="0">
            <a:spAutoFit/>
          </a:bodyPr>
          <a:lstStyle/>
          <a:p>
            <a:pPr marL="457200" lvl="0" indent="-457200">
              <a:buFont typeface="Arial" charset="0"/>
              <a:buChar char="•"/>
            </a:pPr>
            <a:r>
              <a:rPr lang="en-US" sz="2000" dirty="0">
                <a:solidFill>
                  <a:schemeClr val="tx1"/>
                </a:solidFill>
                <a:latin typeface="Times New Roman" charset="0"/>
                <a:ea typeface="Times New Roman" charset="0"/>
                <a:cs typeface="Times New Roman" charset="0"/>
              </a:rPr>
              <a:t>N = 259</a:t>
            </a:r>
          </a:p>
          <a:p>
            <a:pPr marL="457200" lvl="0" indent="-457200">
              <a:buFont typeface="Arial" charset="0"/>
              <a:buChar char="•"/>
            </a:pPr>
            <a:r>
              <a:rPr lang="en-US" sz="2000" dirty="0">
                <a:solidFill>
                  <a:schemeClr val="tx1"/>
                </a:solidFill>
                <a:latin typeface="Times New Roman" charset="0"/>
                <a:ea typeface="Times New Roman" charset="0"/>
                <a:cs typeface="Times New Roman" charset="0"/>
              </a:rPr>
              <a:t>Age range = 18-73 </a:t>
            </a:r>
            <a:r>
              <a:rPr lang="en-US" sz="2000" dirty="0" err="1">
                <a:solidFill>
                  <a:schemeClr val="tx1"/>
                </a:solidFill>
                <a:latin typeface="Times New Roman" charset="0"/>
                <a:ea typeface="Times New Roman" charset="0"/>
                <a:cs typeface="Times New Roman" charset="0"/>
              </a:rPr>
              <a:t>yrs</a:t>
            </a:r>
            <a:r>
              <a:rPr lang="en-US" sz="2000" dirty="0">
                <a:solidFill>
                  <a:schemeClr val="tx1"/>
                </a:solidFill>
                <a:latin typeface="Times New Roman" charset="0"/>
                <a:ea typeface="Times New Roman" charset="0"/>
                <a:cs typeface="Times New Roman" charset="0"/>
              </a:rPr>
              <a:t> old</a:t>
            </a:r>
          </a:p>
          <a:p>
            <a:pPr marL="457200" lvl="0" indent="-457200">
              <a:buFont typeface="Arial" charset="0"/>
              <a:buChar char="•"/>
            </a:pPr>
            <a:r>
              <a:rPr lang="en-US" sz="2000" dirty="0">
                <a:solidFill>
                  <a:schemeClr val="tx1"/>
                </a:solidFill>
                <a:latin typeface="Times New Roman" charset="0"/>
                <a:ea typeface="Times New Roman" charset="0"/>
                <a:cs typeface="Times New Roman" charset="0"/>
              </a:rPr>
              <a:t>Participants were surveyed via Mechanical Turk</a:t>
            </a:r>
          </a:p>
          <a:p>
            <a:pPr marL="457200" lvl="0" indent="-457200">
              <a:buFont typeface="Arial" charset="0"/>
              <a:buChar char="•"/>
            </a:pPr>
            <a:r>
              <a:rPr lang="en-US" sz="2000" dirty="0">
                <a:solidFill>
                  <a:schemeClr val="tx1"/>
                </a:solidFill>
                <a:latin typeface="Times New Roman" charset="0"/>
                <a:ea typeface="Times New Roman" charset="0"/>
                <a:cs typeface="Times New Roman" charset="0"/>
              </a:rPr>
              <a:t>Multiple scales were used to measure constructs (KISS, CPUI9, SCS, P-MD)</a:t>
            </a:r>
          </a:p>
          <a:p>
            <a:pPr marL="457200" lvl="0" indent="-457200">
              <a:buFont typeface="Arial" charset="0"/>
              <a:buChar char="•"/>
            </a:pPr>
            <a:r>
              <a:rPr lang="en-US" sz="2000" dirty="0">
                <a:solidFill>
                  <a:schemeClr val="tx1"/>
                </a:solidFill>
                <a:latin typeface="Times New Roman" charset="0"/>
                <a:ea typeface="Times New Roman" charset="0"/>
                <a:cs typeface="Times New Roman" charset="0"/>
              </a:rPr>
              <a:t>Participants received a small monetary compensation for their participation</a:t>
            </a:r>
          </a:p>
          <a:p>
            <a:endParaRPr lang="en-US" sz="2000" dirty="0">
              <a:solidFill>
                <a:schemeClr val="tx1"/>
              </a:solidFill>
              <a:latin typeface="Times New Roman" charset="0"/>
              <a:ea typeface="Times New Roman" charset="0"/>
              <a:cs typeface="Times New Roman" charset="0"/>
            </a:endParaRPr>
          </a:p>
        </p:txBody>
      </p:sp>
      <p:sp>
        <p:nvSpPr>
          <p:cNvPr id="115" name="TextBox 114"/>
          <p:cNvSpPr txBox="1"/>
          <p:nvPr/>
        </p:nvSpPr>
        <p:spPr>
          <a:xfrm>
            <a:off x="9341811" y="3065990"/>
            <a:ext cx="13944600" cy="830997"/>
          </a:xfrm>
          <a:prstGeom prst="rect">
            <a:avLst/>
          </a:prstGeom>
          <a:solidFill>
            <a:schemeClr val="tx1"/>
          </a:solidFill>
        </p:spPr>
        <p:txBody>
          <a:bodyPr wrap="square" rtlCol="0">
            <a:spAutoFit/>
          </a:bodyPr>
          <a:lstStyle/>
          <a:p>
            <a:pPr algn="ctr"/>
            <a:r>
              <a:rPr lang="en-US" sz="4800" dirty="0">
                <a:solidFill>
                  <a:schemeClr val="bg1"/>
                </a:solidFill>
                <a:latin typeface="Times New Roman" charset="0"/>
                <a:ea typeface="Times New Roman" charset="0"/>
                <a:cs typeface="Times New Roman" charset="0"/>
              </a:rPr>
              <a:t>Results</a:t>
            </a:r>
          </a:p>
        </p:txBody>
      </p:sp>
      <p:grpSp>
        <p:nvGrpSpPr>
          <p:cNvPr id="492" name="Group 491"/>
          <p:cNvGrpSpPr/>
          <p:nvPr/>
        </p:nvGrpSpPr>
        <p:grpSpPr>
          <a:xfrm>
            <a:off x="13058968" y="9617719"/>
            <a:ext cx="6450091" cy="4790291"/>
            <a:chOff x="9258300" y="7844437"/>
            <a:chExt cx="14401800" cy="10695790"/>
          </a:xfrm>
        </p:grpSpPr>
        <p:sp>
          <p:nvSpPr>
            <p:cNvPr id="93" name="Rectangle 92"/>
            <p:cNvSpPr/>
            <p:nvPr/>
          </p:nvSpPr>
          <p:spPr bwMode="auto">
            <a:xfrm>
              <a:off x="14838998" y="10209038"/>
              <a:ext cx="3034666" cy="982571"/>
            </a:xfrm>
            <a:prstGeom prst="rect">
              <a:avLst/>
            </a:prstGeom>
            <a:solidFill>
              <a:srgbClr val="F5785E"/>
            </a:solidFill>
            <a:ln w="57150" cap="flat" cmpd="sng" algn="ctr">
              <a:noFill/>
              <a:prstDash val="solid"/>
              <a:round/>
              <a:headEnd type="none" w="med" len="med"/>
              <a:tailEnd type="none" w="med" len="med"/>
            </a:ln>
            <a:effectLst/>
          </p:spPr>
          <p:txBody>
            <a:bodyPr vert="horz" wrap="none" lIns="91434" tIns="45717" rIns="91434" bIns="45717" numCol="1" rtlCol="0" anchor="ctr" anchorCtr="0" compatLnSpc="1">
              <a:prstTxWarp prst="textNoShape">
                <a:avLst/>
              </a:prstTxWarp>
            </a:bodyPr>
            <a:lstStyle/>
            <a:p>
              <a:pPr algn="ctr" defTabSz="3135313" eaLnBrk="1" hangingPunct="1">
                <a:tabLst>
                  <a:tab pos="7104063" algn="l"/>
                </a:tabLst>
              </a:pPr>
              <a:r>
                <a:rPr lang="en-US" sz="4000" dirty="0">
                  <a:solidFill>
                    <a:schemeClr val="bg1"/>
                  </a:solidFill>
                  <a:latin typeface="Times New Roman" charset="0"/>
                  <a:ea typeface="Times New Roman" charset="0"/>
                  <a:cs typeface="Times New Roman" charset="0"/>
                </a:rPr>
                <a:t>EFF</a:t>
              </a:r>
            </a:p>
          </p:txBody>
        </p:sp>
        <p:sp>
          <p:nvSpPr>
            <p:cNvPr id="94" name="Rectangle 93"/>
            <p:cNvSpPr/>
            <p:nvPr/>
          </p:nvSpPr>
          <p:spPr bwMode="auto">
            <a:xfrm>
              <a:off x="14556104" y="16575086"/>
              <a:ext cx="3394711" cy="1965141"/>
            </a:xfrm>
            <a:prstGeom prst="rect">
              <a:avLst/>
            </a:prstGeom>
            <a:solidFill>
              <a:srgbClr val="0000CC"/>
            </a:solidFill>
            <a:ln w="57150" cap="flat" cmpd="sng" algn="ctr">
              <a:noFill/>
              <a:prstDash val="solid"/>
              <a:round/>
              <a:headEnd type="none" w="med" len="med"/>
              <a:tailEnd type="none" w="med" len="med"/>
            </a:ln>
            <a:effectLst/>
          </p:spPr>
          <p:txBody>
            <a:bodyPr vert="horz" wrap="none" lIns="91434" tIns="45717" rIns="91434" bIns="45717" numCol="1" rtlCol="0" anchor="ctr" anchorCtr="0" compatLnSpc="1">
              <a:prstTxWarp prst="textNoShape">
                <a:avLst/>
              </a:prstTxWarp>
            </a:bodyPr>
            <a:lstStyle/>
            <a:p>
              <a:pPr marL="0" marR="0" indent="0" algn="ctr" defTabSz="3135313" rtl="0" eaLnBrk="1" fontAlgn="base" latinLnBrk="0" hangingPunct="1">
                <a:lnSpc>
                  <a:spcPct val="100000"/>
                </a:lnSpc>
                <a:spcBef>
                  <a:spcPct val="0"/>
                </a:spcBef>
                <a:spcAft>
                  <a:spcPct val="0"/>
                </a:spcAft>
                <a:buClrTx/>
                <a:buSzTx/>
                <a:buFontTx/>
                <a:buNone/>
                <a:tabLst>
                  <a:tab pos="7104063" algn="l"/>
                </a:tabLst>
              </a:pPr>
              <a:r>
                <a:rPr kumimoji="0" lang="en-US" sz="5400" b="0" i="0" u="none" strike="noStrike" cap="none" normalizeH="0" baseline="0" dirty="0">
                  <a:ln>
                    <a:noFill/>
                  </a:ln>
                  <a:solidFill>
                    <a:schemeClr val="bg1"/>
                  </a:solidFill>
                  <a:effectLst/>
                  <a:latin typeface="Times New Roman" charset="0"/>
                  <a:ea typeface="Times New Roman" charset="0"/>
                  <a:cs typeface="Times New Roman" charset="0"/>
                </a:rPr>
                <a:t>SC</a:t>
              </a:r>
            </a:p>
          </p:txBody>
        </p:sp>
        <p:sp>
          <p:nvSpPr>
            <p:cNvPr id="95" name="Rectangle 94"/>
            <p:cNvSpPr/>
            <p:nvPr/>
          </p:nvSpPr>
          <p:spPr bwMode="auto">
            <a:xfrm>
              <a:off x="9258300" y="12865192"/>
              <a:ext cx="3394711" cy="1965141"/>
            </a:xfrm>
            <a:prstGeom prst="rect">
              <a:avLst/>
            </a:prstGeom>
            <a:solidFill>
              <a:srgbClr val="00B0F0"/>
            </a:solidFill>
            <a:ln w="57150" cap="flat" cmpd="sng" algn="ctr">
              <a:noFill/>
              <a:prstDash val="solid"/>
              <a:round/>
              <a:headEnd type="none" w="med" len="med"/>
              <a:tailEnd type="none" w="med" len="med"/>
            </a:ln>
            <a:effectLst/>
          </p:spPr>
          <p:txBody>
            <a:bodyPr vert="horz" wrap="none" lIns="91434" tIns="45717" rIns="91434" bIns="45717" numCol="1" rtlCol="0" anchor="ctr" anchorCtr="0" compatLnSpc="1">
              <a:prstTxWarp prst="textNoShape">
                <a:avLst/>
              </a:prstTxWarp>
            </a:bodyPr>
            <a:lstStyle/>
            <a:p>
              <a:pPr marL="0" marR="0" indent="0" algn="ctr" defTabSz="3135313" rtl="0" eaLnBrk="1" fontAlgn="base" latinLnBrk="0" hangingPunct="1">
                <a:lnSpc>
                  <a:spcPct val="100000"/>
                </a:lnSpc>
                <a:spcBef>
                  <a:spcPct val="0"/>
                </a:spcBef>
                <a:spcAft>
                  <a:spcPct val="0"/>
                </a:spcAft>
                <a:buClrTx/>
                <a:buSzTx/>
                <a:buFontTx/>
                <a:buNone/>
                <a:tabLst>
                  <a:tab pos="7104063" algn="l"/>
                </a:tabLst>
              </a:pPr>
              <a:r>
                <a:rPr kumimoji="0" lang="en-US" sz="5400" b="0" i="0" u="none" strike="noStrike" cap="none" normalizeH="0" baseline="0" dirty="0">
                  <a:ln>
                    <a:noFill/>
                  </a:ln>
                  <a:solidFill>
                    <a:schemeClr val="bg1"/>
                  </a:solidFill>
                  <a:effectLst/>
                  <a:latin typeface="Times New Roman" charset="0"/>
                  <a:ea typeface="Times New Roman" charset="0"/>
                  <a:cs typeface="Times New Roman" charset="0"/>
                </a:rPr>
                <a:t>MD</a:t>
              </a:r>
            </a:p>
          </p:txBody>
        </p:sp>
        <p:sp>
          <p:nvSpPr>
            <p:cNvPr id="96" name="Rectangle 95"/>
            <p:cNvSpPr/>
            <p:nvPr/>
          </p:nvSpPr>
          <p:spPr bwMode="auto">
            <a:xfrm>
              <a:off x="14813281" y="9045101"/>
              <a:ext cx="3034666" cy="982571"/>
            </a:xfrm>
            <a:prstGeom prst="rect">
              <a:avLst/>
            </a:prstGeom>
            <a:solidFill>
              <a:srgbClr val="F5785E"/>
            </a:solidFill>
            <a:ln w="57150" cap="flat" cmpd="sng" algn="ctr">
              <a:noFill/>
              <a:prstDash val="solid"/>
              <a:round/>
              <a:headEnd type="none" w="med" len="med"/>
              <a:tailEnd type="none" w="med" len="med"/>
            </a:ln>
            <a:effectLst/>
          </p:spPr>
          <p:txBody>
            <a:bodyPr vert="horz" wrap="none" lIns="91434" tIns="45717" rIns="91434" bIns="45717" numCol="1" rtlCol="0" anchor="ctr" anchorCtr="0" compatLnSpc="1">
              <a:prstTxWarp prst="textNoShape">
                <a:avLst/>
              </a:prstTxWarp>
            </a:bodyPr>
            <a:lstStyle/>
            <a:p>
              <a:pPr algn="ctr" defTabSz="3135313" eaLnBrk="1" hangingPunct="1">
                <a:tabLst>
                  <a:tab pos="7104063" algn="l"/>
                </a:tabLst>
              </a:pPr>
              <a:r>
                <a:rPr lang="en-US" sz="4000" dirty="0">
                  <a:solidFill>
                    <a:schemeClr val="bg1"/>
                  </a:solidFill>
                  <a:latin typeface="Times New Roman" charset="0"/>
                  <a:ea typeface="Times New Roman" charset="0"/>
                  <a:cs typeface="Times New Roman" charset="0"/>
                </a:rPr>
                <a:t>COM</a:t>
              </a:r>
            </a:p>
          </p:txBody>
        </p:sp>
        <p:sp>
          <p:nvSpPr>
            <p:cNvPr id="97" name="Rectangle 96"/>
            <p:cNvSpPr/>
            <p:nvPr/>
          </p:nvSpPr>
          <p:spPr bwMode="auto">
            <a:xfrm>
              <a:off x="20265389" y="12865192"/>
              <a:ext cx="3394711" cy="1965141"/>
            </a:xfrm>
            <a:prstGeom prst="rect">
              <a:avLst/>
            </a:prstGeom>
            <a:solidFill>
              <a:srgbClr val="0000CC"/>
            </a:solidFill>
            <a:ln w="57150" cap="flat" cmpd="sng" algn="ctr">
              <a:noFill/>
              <a:prstDash val="solid"/>
              <a:round/>
              <a:headEnd type="none" w="med" len="med"/>
              <a:tailEnd type="none" w="med" len="med"/>
            </a:ln>
            <a:effectLst/>
          </p:spPr>
          <p:txBody>
            <a:bodyPr vert="horz" wrap="none" lIns="91434" tIns="45717" rIns="91434" bIns="45717" numCol="1" rtlCol="0" anchor="ctr" anchorCtr="0" compatLnSpc="1">
              <a:prstTxWarp prst="textNoShape">
                <a:avLst/>
              </a:prstTxWarp>
            </a:bodyPr>
            <a:lstStyle/>
            <a:p>
              <a:pPr algn="ctr" defTabSz="3135313" eaLnBrk="1" hangingPunct="1">
                <a:tabLst>
                  <a:tab pos="7104063" algn="l"/>
                </a:tabLst>
              </a:pPr>
              <a:r>
                <a:rPr lang="en-US" sz="5400" dirty="0">
                  <a:solidFill>
                    <a:schemeClr val="bg1"/>
                  </a:solidFill>
                  <a:latin typeface="Times New Roman" charset="0"/>
                  <a:ea typeface="Times New Roman" charset="0"/>
                  <a:cs typeface="Times New Roman" charset="0"/>
                </a:rPr>
                <a:t>KISS</a:t>
              </a:r>
              <a:endParaRPr kumimoji="0" lang="en-US" sz="5400" b="0" i="0" u="none" strike="noStrike" cap="none" normalizeH="0" baseline="0" dirty="0">
                <a:ln>
                  <a:noFill/>
                </a:ln>
                <a:solidFill>
                  <a:srgbClr val="FFFF00"/>
                </a:solidFill>
                <a:effectLst/>
                <a:latin typeface="Times New Roman" charset="0"/>
                <a:ea typeface="Times New Roman" charset="0"/>
                <a:cs typeface="Times New Roman" charset="0"/>
              </a:endParaRPr>
            </a:p>
          </p:txBody>
        </p:sp>
        <p:cxnSp>
          <p:nvCxnSpPr>
            <p:cNvPr id="102" name="Straight Arrow Connector 101"/>
            <p:cNvCxnSpPr/>
            <p:nvPr/>
          </p:nvCxnSpPr>
          <p:spPr bwMode="auto">
            <a:xfrm flipV="1">
              <a:off x="16293887" y="14830335"/>
              <a:ext cx="5385965" cy="1655213"/>
            </a:xfrm>
            <a:prstGeom prst="straightConnector1">
              <a:avLst/>
            </a:prstGeom>
            <a:solidFill>
              <a:srgbClr val="0000CC"/>
            </a:solidFill>
            <a:ln w="117475" cap="flat" cmpd="sng" algn="ctr">
              <a:solidFill>
                <a:srgbClr val="FFFF00"/>
              </a:solidFill>
              <a:prstDash val="solid"/>
              <a:round/>
              <a:headEnd type="none" w="med" len="med"/>
              <a:tailEnd type="triangle"/>
            </a:ln>
            <a:effectLst/>
          </p:spPr>
        </p:cxnSp>
        <p:cxnSp>
          <p:nvCxnSpPr>
            <p:cNvPr id="103" name="Straight Arrow Connector 102"/>
            <p:cNvCxnSpPr>
              <a:endCxn id="97" idx="1"/>
            </p:cNvCxnSpPr>
            <p:nvPr/>
          </p:nvCxnSpPr>
          <p:spPr bwMode="auto">
            <a:xfrm>
              <a:off x="12586145" y="13829395"/>
              <a:ext cx="7679244" cy="18368"/>
            </a:xfrm>
            <a:prstGeom prst="straightConnector1">
              <a:avLst/>
            </a:prstGeom>
            <a:solidFill>
              <a:srgbClr val="0000CC"/>
            </a:solidFill>
            <a:ln w="57150" cap="flat" cmpd="sng" algn="ctr">
              <a:solidFill>
                <a:schemeClr val="bg1">
                  <a:lumMod val="50000"/>
                </a:schemeClr>
              </a:solidFill>
              <a:prstDash val="solid"/>
              <a:round/>
              <a:headEnd type="none" w="med" len="med"/>
              <a:tailEnd type="triangle"/>
            </a:ln>
            <a:effectLst/>
          </p:spPr>
        </p:cxnSp>
        <p:sp>
          <p:nvSpPr>
            <p:cNvPr id="104" name="Rectangle 103"/>
            <p:cNvSpPr/>
            <p:nvPr/>
          </p:nvSpPr>
          <p:spPr bwMode="auto">
            <a:xfrm>
              <a:off x="14774703" y="7844437"/>
              <a:ext cx="3034666" cy="982571"/>
            </a:xfrm>
            <a:prstGeom prst="rect">
              <a:avLst/>
            </a:prstGeom>
            <a:solidFill>
              <a:srgbClr val="F5785E"/>
            </a:solidFill>
            <a:ln w="57150" cap="flat" cmpd="sng" algn="ctr">
              <a:noFill/>
              <a:prstDash val="solid"/>
              <a:round/>
              <a:headEnd type="none" w="med" len="med"/>
              <a:tailEnd type="none" w="med" len="med"/>
            </a:ln>
            <a:effectLst/>
          </p:spPr>
          <p:txBody>
            <a:bodyPr vert="horz" wrap="none" lIns="91434" tIns="45717" rIns="91434" bIns="45717" numCol="1" rtlCol="0" anchor="ctr" anchorCtr="0" compatLnSpc="1">
              <a:prstTxWarp prst="textNoShape">
                <a:avLst/>
              </a:prstTxWarp>
            </a:bodyPr>
            <a:lstStyle/>
            <a:p>
              <a:pPr algn="ctr" defTabSz="3135313" eaLnBrk="1" hangingPunct="1">
                <a:tabLst>
                  <a:tab pos="7104063" algn="l"/>
                </a:tabLst>
              </a:pPr>
              <a:r>
                <a:rPr lang="en-US" sz="4000" dirty="0">
                  <a:solidFill>
                    <a:schemeClr val="bg1"/>
                  </a:solidFill>
                  <a:latin typeface="Times New Roman" charset="0"/>
                  <a:ea typeface="Times New Roman" charset="0"/>
                  <a:cs typeface="Times New Roman" charset="0"/>
                </a:rPr>
                <a:t>NEG</a:t>
              </a:r>
            </a:p>
          </p:txBody>
        </p:sp>
        <p:cxnSp>
          <p:nvCxnSpPr>
            <p:cNvPr id="105" name="Straight Arrow Connector 104"/>
            <p:cNvCxnSpPr>
              <a:stCxn id="95" idx="0"/>
            </p:cNvCxnSpPr>
            <p:nvPr/>
          </p:nvCxnSpPr>
          <p:spPr bwMode="auto">
            <a:xfrm flipV="1">
              <a:off x="10955656" y="8335723"/>
              <a:ext cx="3819047" cy="4529469"/>
            </a:xfrm>
            <a:prstGeom prst="straightConnector1">
              <a:avLst/>
            </a:prstGeom>
            <a:solidFill>
              <a:srgbClr val="0000CC"/>
            </a:solidFill>
            <a:ln w="57150" cap="flat" cmpd="sng" algn="ctr">
              <a:solidFill>
                <a:schemeClr val="bg1">
                  <a:lumMod val="50000"/>
                </a:schemeClr>
              </a:solidFill>
              <a:prstDash val="solid"/>
              <a:round/>
              <a:headEnd type="none" w="med" len="med"/>
              <a:tailEnd type="triangle"/>
            </a:ln>
            <a:effectLst/>
          </p:spPr>
        </p:cxnSp>
        <p:cxnSp>
          <p:nvCxnSpPr>
            <p:cNvPr id="106" name="Straight Arrow Connector 105"/>
            <p:cNvCxnSpPr/>
            <p:nvPr/>
          </p:nvCxnSpPr>
          <p:spPr bwMode="auto">
            <a:xfrm flipV="1">
              <a:off x="11155680" y="10700325"/>
              <a:ext cx="3683318" cy="2164866"/>
            </a:xfrm>
            <a:prstGeom prst="straightConnector1">
              <a:avLst/>
            </a:prstGeom>
            <a:solidFill>
              <a:srgbClr val="0000CC"/>
            </a:solidFill>
            <a:ln w="57150" cap="flat" cmpd="sng" algn="ctr">
              <a:solidFill>
                <a:schemeClr val="bg1">
                  <a:lumMod val="50000"/>
                </a:schemeClr>
              </a:solidFill>
              <a:prstDash val="solid"/>
              <a:round/>
              <a:headEnd type="none" w="med" len="med"/>
              <a:tailEnd type="triangle"/>
            </a:ln>
            <a:effectLst/>
          </p:spPr>
        </p:cxnSp>
        <p:cxnSp>
          <p:nvCxnSpPr>
            <p:cNvPr id="107" name="Straight Arrow Connector 106"/>
            <p:cNvCxnSpPr>
              <a:endCxn id="97" idx="0"/>
            </p:cNvCxnSpPr>
            <p:nvPr/>
          </p:nvCxnSpPr>
          <p:spPr bwMode="auto">
            <a:xfrm>
              <a:off x="17886525" y="8335723"/>
              <a:ext cx="4076220" cy="4529469"/>
            </a:xfrm>
            <a:prstGeom prst="straightConnector1">
              <a:avLst/>
            </a:prstGeom>
            <a:solidFill>
              <a:srgbClr val="0000CC"/>
            </a:solidFill>
            <a:ln w="57150" cap="flat" cmpd="sng" algn="ctr">
              <a:solidFill>
                <a:schemeClr val="bg1">
                  <a:lumMod val="50000"/>
                </a:schemeClr>
              </a:solidFill>
              <a:prstDash val="solid"/>
              <a:round/>
              <a:headEnd type="none" w="med" len="med"/>
              <a:tailEnd type="triangle"/>
            </a:ln>
            <a:effectLst/>
          </p:spPr>
        </p:cxnSp>
        <p:cxnSp>
          <p:nvCxnSpPr>
            <p:cNvPr id="108" name="Straight Arrow Connector 107"/>
            <p:cNvCxnSpPr>
              <a:stCxn id="93" idx="3"/>
            </p:cNvCxnSpPr>
            <p:nvPr/>
          </p:nvCxnSpPr>
          <p:spPr bwMode="auto">
            <a:xfrm>
              <a:off x="17873664" y="10700324"/>
              <a:ext cx="3883304" cy="2146501"/>
            </a:xfrm>
            <a:prstGeom prst="straightConnector1">
              <a:avLst/>
            </a:prstGeom>
            <a:solidFill>
              <a:srgbClr val="0000CC"/>
            </a:solidFill>
            <a:ln w="57150" cap="flat" cmpd="sng" algn="ctr">
              <a:solidFill>
                <a:schemeClr val="bg1">
                  <a:lumMod val="50000"/>
                </a:schemeClr>
              </a:solidFill>
              <a:prstDash val="solid"/>
              <a:round/>
              <a:headEnd type="none" w="med" len="med"/>
              <a:tailEnd type="triangle"/>
            </a:ln>
            <a:effectLst/>
          </p:spPr>
        </p:cxnSp>
        <p:cxnSp>
          <p:nvCxnSpPr>
            <p:cNvPr id="472" name="Straight Arrow Connector 471"/>
            <p:cNvCxnSpPr>
              <a:endCxn id="96" idx="1"/>
            </p:cNvCxnSpPr>
            <p:nvPr/>
          </p:nvCxnSpPr>
          <p:spPr bwMode="auto">
            <a:xfrm flipV="1">
              <a:off x="11056260" y="9536387"/>
              <a:ext cx="3757021" cy="3349005"/>
            </a:xfrm>
            <a:prstGeom prst="straightConnector1">
              <a:avLst/>
            </a:prstGeom>
            <a:solidFill>
              <a:srgbClr val="0000CC"/>
            </a:solidFill>
            <a:ln w="57150" cap="flat" cmpd="sng" algn="ctr">
              <a:solidFill>
                <a:schemeClr val="bg1">
                  <a:lumMod val="50000"/>
                </a:schemeClr>
              </a:solidFill>
              <a:prstDash val="solid"/>
              <a:round/>
              <a:headEnd type="none" w="med" len="med"/>
              <a:tailEnd type="triangle"/>
            </a:ln>
            <a:effectLst/>
          </p:spPr>
        </p:cxnSp>
      </p:grpSp>
      <p:sp>
        <p:nvSpPr>
          <p:cNvPr id="502" name="Rectangle 12"/>
          <p:cNvSpPr>
            <a:spLocks noChangeArrowheads="1"/>
          </p:cNvSpPr>
          <p:nvPr/>
        </p:nvSpPr>
        <p:spPr bwMode="auto">
          <a:xfrm>
            <a:off x="323707" y="4023635"/>
            <a:ext cx="7532406" cy="9017853"/>
          </a:xfrm>
          <a:prstGeom prst="rect">
            <a:avLst/>
          </a:prstGeom>
          <a:solidFill>
            <a:schemeClr val="bg1"/>
          </a:solidFill>
          <a:ln>
            <a:no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rPr>
              <a:t>The problematic aspects of pornography use are well documented (</a:t>
            </a:r>
            <a:r>
              <a:rPr kumimoji="0" lang="en-US" altLang="en-US" sz="2000" b="0" i="0" u="none" strike="noStrike" cap="none" normalizeH="0" baseline="0" dirty="0" err="1">
                <a:ln>
                  <a:noFill/>
                </a:ln>
                <a:solidFill>
                  <a:schemeClr val="tx1"/>
                </a:solidFill>
                <a:effectLst/>
                <a:latin typeface="Arial" charset="0"/>
              </a:rPr>
              <a:t>Foubert</a:t>
            </a:r>
            <a:r>
              <a:rPr kumimoji="0" lang="en-US" altLang="en-US" sz="2000" b="0" i="0" u="none" strike="noStrike" cap="none" normalizeH="0" baseline="0" dirty="0">
                <a:ln>
                  <a:noFill/>
                </a:ln>
                <a:solidFill>
                  <a:schemeClr val="tx1"/>
                </a:solidFill>
                <a:effectLst/>
                <a:latin typeface="Arial" charset="0"/>
              </a:rPr>
              <a:t>, 2017; Perry &amp; Hayward, 2017) the genesis of this behavior is one of much discussion. The analysis done by Volk et al (2016) attempted to extend the discussion of the aspects that mediate sexual shame. Grubbs and colleagues (2015) had developed a mediation model that consisted of Religiosity, moral disapproval, and perceived compulsivity. Volk et al (2016) extended this model in two ways. First, they showed that personal religiosity is an outcome to childhood religiosity followed by the addition of sexual shame as the ultimate outcome or perceived compulsivity. The results showed that variance flowed through all of these mediators as proposed by the hypothesis. However, there was also a variance flow that did not go through perceived compulsivity but instead directly flowed from moral disapproval to sexual shame.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dirty="0">
              <a:solidFill>
                <a:schemeClr val="tx1"/>
              </a:solidFill>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rPr>
              <a:t>The analysis done through this research attempted to identify a moderator to explain for this “leakage” that bypasses perceived compulsivity. Self-compassion was identified as the chosen moderator for these relationships based on several factors. Self-compassionate people tend to view themselves and their situations, suffering, mistakes/failures, and weaknesses, with honest awareness rather than through defenses such as denial or anger or protective devices such as an exaggerated focus on their strengths and weaknesses (Neff, 2003). Instead, situations are gently acknowledged without over-identification or disassociation (Neff, 2003; Neff &amp; </a:t>
            </a:r>
            <a:r>
              <a:rPr kumimoji="0" lang="en-US" altLang="en-US" sz="2000" b="0" i="0" u="none" strike="noStrike" cap="none" normalizeH="0" baseline="0" dirty="0" err="1">
                <a:ln>
                  <a:noFill/>
                </a:ln>
                <a:solidFill>
                  <a:schemeClr val="tx1"/>
                </a:solidFill>
                <a:effectLst/>
                <a:latin typeface="Arial" charset="0"/>
              </a:rPr>
              <a:t>Germer</a:t>
            </a:r>
            <a:r>
              <a:rPr kumimoji="0" lang="en-US" altLang="en-US" sz="2000" b="0" i="0" u="none" strike="noStrike" cap="none" normalizeH="0" baseline="0" dirty="0">
                <a:ln>
                  <a:noFill/>
                </a:ln>
                <a:solidFill>
                  <a:schemeClr val="tx1"/>
                </a:solidFill>
                <a:effectLst/>
                <a:latin typeface="Arial" charset="0"/>
              </a:rPr>
              <a:t>, 2013). This approach to pornography among users may impact the experience of shame. </a:t>
            </a:r>
          </a:p>
        </p:txBody>
      </p:sp>
      <p:graphicFrame>
        <p:nvGraphicFramePr>
          <p:cNvPr id="504" name="Table 503"/>
          <p:cNvGraphicFramePr>
            <a:graphicFrameLocks noGrp="1"/>
          </p:cNvGraphicFramePr>
          <p:nvPr>
            <p:extLst>
              <p:ext uri="{D42A27DB-BD31-4B8C-83A1-F6EECF244321}">
                <p14:modId xmlns:p14="http://schemas.microsoft.com/office/powerpoint/2010/main" val="1044195988"/>
              </p:ext>
            </p:extLst>
          </p:nvPr>
        </p:nvGraphicFramePr>
        <p:xfrm>
          <a:off x="8122995" y="15043479"/>
          <a:ext cx="16322039" cy="6343400"/>
        </p:xfrm>
        <a:graphic>
          <a:graphicData uri="http://schemas.openxmlformats.org/drawingml/2006/table">
            <a:tbl>
              <a:tblPr firstRow="1" firstCol="1" bandRow="1">
                <a:tableStyleId>{5C22544A-7EE6-4342-B048-85BDC9FD1C3A}</a:tableStyleId>
              </a:tblPr>
              <a:tblGrid>
                <a:gridCol w="5486398">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783080">
                  <a:extLst>
                    <a:ext uri="{9D8B030D-6E8A-4147-A177-3AD203B41FA5}">
                      <a16:colId xmlns:a16="http://schemas.microsoft.com/office/drawing/2014/main" val="20002"/>
                    </a:ext>
                  </a:extLst>
                </a:gridCol>
                <a:gridCol w="1737360">
                  <a:extLst>
                    <a:ext uri="{9D8B030D-6E8A-4147-A177-3AD203B41FA5}">
                      <a16:colId xmlns:a16="http://schemas.microsoft.com/office/drawing/2014/main" val="20003"/>
                    </a:ext>
                  </a:extLst>
                </a:gridCol>
                <a:gridCol w="1159518">
                  <a:extLst>
                    <a:ext uri="{9D8B030D-6E8A-4147-A177-3AD203B41FA5}">
                      <a16:colId xmlns:a16="http://schemas.microsoft.com/office/drawing/2014/main" val="20004"/>
                    </a:ext>
                  </a:extLst>
                </a:gridCol>
                <a:gridCol w="2299607">
                  <a:extLst>
                    <a:ext uri="{9D8B030D-6E8A-4147-A177-3AD203B41FA5}">
                      <a16:colId xmlns:a16="http://schemas.microsoft.com/office/drawing/2014/main" val="20005"/>
                    </a:ext>
                  </a:extLst>
                </a:gridCol>
                <a:gridCol w="2301596">
                  <a:extLst>
                    <a:ext uri="{9D8B030D-6E8A-4147-A177-3AD203B41FA5}">
                      <a16:colId xmlns:a16="http://schemas.microsoft.com/office/drawing/2014/main" val="20006"/>
                    </a:ext>
                  </a:extLst>
                </a:gridCol>
              </a:tblGrid>
              <a:tr h="537208">
                <a:tc gridSpan="7">
                  <a:txBody>
                    <a:bodyPr/>
                    <a:lstStyle/>
                    <a:p>
                      <a:pPr marL="0" marR="0" algn="ctr">
                        <a:spcBef>
                          <a:spcPts val="0"/>
                        </a:spcBef>
                        <a:spcAft>
                          <a:spcPts val="0"/>
                        </a:spcAft>
                      </a:pPr>
                      <a:r>
                        <a:rPr lang="en-US" sz="2400" dirty="0">
                          <a:solidFill>
                            <a:schemeClr val="tx1"/>
                          </a:solidFill>
                          <a:effectLst/>
                          <a:latin typeface="Times New Roman" charset="0"/>
                          <a:ea typeface="Times New Roman" charset="0"/>
                          <a:cs typeface="Times New Roman" charset="0"/>
                        </a:rPr>
                        <a:t>Model</a:t>
                      </a: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84656">
                <a:tc>
                  <a:txBody>
                    <a:bodyPr/>
                    <a:lstStyle/>
                    <a:p>
                      <a:pPr marL="0" marR="0">
                        <a:spcBef>
                          <a:spcPts val="0"/>
                        </a:spcBef>
                        <a:spcAft>
                          <a:spcPts val="0"/>
                        </a:spcAft>
                      </a:pPr>
                      <a:r>
                        <a:rPr lang="en-US" sz="2000" dirty="0">
                          <a:solidFill>
                            <a:schemeClr val="tx1"/>
                          </a:solidFill>
                          <a:effectLst/>
                          <a:latin typeface="Times New Roman" charset="0"/>
                          <a:ea typeface="Times New Roman" charset="0"/>
                          <a:cs typeface="Times New Roman" charset="0"/>
                        </a:rPr>
                        <a:t> </a:t>
                      </a:r>
                    </a:p>
                  </a:txBody>
                  <a:tcPr marL="68580" marR="68580" marT="0" marB="0"/>
                </a:tc>
                <a:tc>
                  <a:txBody>
                    <a:bodyPr/>
                    <a:lstStyle/>
                    <a:p>
                      <a:pPr marL="0" marR="0" algn="r">
                        <a:spcBef>
                          <a:spcPts val="0"/>
                        </a:spcBef>
                        <a:spcAft>
                          <a:spcPts val="0"/>
                        </a:spcAft>
                      </a:pPr>
                      <a:r>
                        <a:rPr lang="en-US" sz="2000" b="1" dirty="0" err="1">
                          <a:solidFill>
                            <a:schemeClr val="tx1"/>
                          </a:solidFill>
                          <a:effectLst/>
                          <a:latin typeface="Times New Roman" charset="0"/>
                          <a:ea typeface="Times New Roman" charset="0"/>
                          <a:cs typeface="Times New Roman" charset="0"/>
                        </a:rPr>
                        <a:t>coeff</a:t>
                      </a:r>
                      <a:endParaRPr lang="en-US" sz="2000" b="1" dirty="0">
                        <a:solidFill>
                          <a:schemeClr val="tx1"/>
                        </a:solidFill>
                        <a:effectLst/>
                        <a:latin typeface="Times New Roman" charset="0"/>
                        <a:ea typeface="Times New Roman" charset="0"/>
                        <a:cs typeface="Times New Roman" charset="0"/>
                      </a:endParaRPr>
                    </a:p>
                  </a:txBody>
                  <a:tcPr marL="68580" marR="68580" marT="0" marB="0"/>
                </a:tc>
                <a:tc>
                  <a:txBody>
                    <a:bodyPr/>
                    <a:lstStyle/>
                    <a:p>
                      <a:pPr marL="0" marR="0" algn="r">
                        <a:spcBef>
                          <a:spcPts val="0"/>
                        </a:spcBef>
                        <a:spcAft>
                          <a:spcPts val="0"/>
                        </a:spcAft>
                      </a:pPr>
                      <a:r>
                        <a:rPr lang="en-US" sz="2000" b="1" dirty="0">
                          <a:solidFill>
                            <a:schemeClr val="tx1"/>
                          </a:solidFill>
                          <a:effectLst/>
                          <a:latin typeface="Times New Roman" charset="0"/>
                          <a:ea typeface="Times New Roman" charset="0"/>
                          <a:cs typeface="Times New Roman" charset="0"/>
                        </a:rPr>
                        <a:t>se</a:t>
                      </a:r>
                    </a:p>
                  </a:txBody>
                  <a:tcPr marL="68580" marR="68580" marT="0" marB="0"/>
                </a:tc>
                <a:tc>
                  <a:txBody>
                    <a:bodyPr/>
                    <a:lstStyle/>
                    <a:p>
                      <a:pPr marL="0" marR="0" algn="r">
                        <a:spcBef>
                          <a:spcPts val="0"/>
                        </a:spcBef>
                        <a:spcAft>
                          <a:spcPts val="0"/>
                        </a:spcAft>
                      </a:pPr>
                      <a:r>
                        <a:rPr lang="en-US" sz="2000" b="1" dirty="0">
                          <a:solidFill>
                            <a:schemeClr val="tx1"/>
                          </a:solidFill>
                          <a:effectLst/>
                          <a:latin typeface="Times New Roman" charset="0"/>
                          <a:ea typeface="Times New Roman" charset="0"/>
                          <a:cs typeface="Times New Roman" charset="0"/>
                        </a:rPr>
                        <a:t>t</a:t>
                      </a:r>
                    </a:p>
                  </a:txBody>
                  <a:tcPr marL="68580" marR="68580" marT="0" marB="0"/>
                </a:tc>
                <a:tc>
                  <a:txBody>
                    <a:bodyPr/>
                    <a:lstStyle/>
                    <a:p>
                      <a:pPr marL="0" marR="0" algn="r">
                        <a:spcBef>
                          <a:spcPts val="0"/>
                        </a:spcBef>
                        <a:spcAft>
                          <a:spcPts val="0"/>
                        </a:spcAft>
                      </a:pPr>
                      <a:r>
                        <a:rPr lang="en-US" sz="2000" b="1" dirty="0">
                          <a:solidFill>
                            <a:schemeClr val="tx1"/>
                          </a:solidFill>
                          <a:effectLst/>
                          <a:latin typeface="Times New Roman" charset="0"/>
                          <a:ea typeface="Times New Roman" charset="0"/>
                          <a:cs typeface="Times New Roman" charset="0"/>
                        </a:rPr>
                        <a:t>p</a:t>
                      </a:r>
                    </a:p>
                  </a:txBody>
                  <a:tcPr marL="68580" marR="68580" marT="0" marB="0"/>
                </a:tc>
                <a:tc>
                  <a:txBody>
                    <a:bodyPr/>
                    <a:lstStyle/>
                    <a:p>
                      <a:pPr marL="0" marR="0" algn="r">
                        <a:spcBef>
                          <a:spcPts val="0"/>
                        </a:spcBef>
                        <a:spcAft>
                          <a:spcPts val="0"/>
                        </a:spcAft>
                      </a:pPr>
                      <a:r>
                        <a:rPr lang="en-US" sz="2000" b="1" dirty="0">
                          <a:solidFill>
                            <a:schemeClr val="tx1"/>
                          </a:solidFill>
                          <a:effectLst/>
                          <a:latin typeface="Times New Roman" charset="0"/>
                          <a:ea typeface="Times New Roman" charset="0"/>
                          <a:cs typeface="Times New Roman" charset="0"/>
                        </a:rPr>
                        <a:t>LLCI</a:t>
                      </a:r>
                    </a:p>
                  </a:txBody>
                  <a:tcPr marL="68580" marR="68580" marT="0" marB="0"/>
                </a:tc>
                <a:tc>
                  <a:txBody>
                    <a:bodyPr/>
                    <a:lstStyle/>
                    <a:p>
                      <a:pPr marL="0" marR="0" algn="r">
                        <a:spcBef>
                          <a:spcPts val="0"/>
                        </a:spcBef>
                        <a:spcAft>
                          <a:spcPts val="0"/>
                        </a:spcAft>
                      </a:pPr>
                      <a:r>
                        <a:rPr lang="en-US" sz="2000" b="1" dirty="0">
                          <a:solidFill>
                            <a:schemeClr val="tx1"/>
                          </a:solidFill>
                          <a:effectLst/>
                          <a:latin typeface="Times New Roman" charset="0"/>
                          <a:ea typeface="Times New Roman" charset="0"/>
                          <a:cs typeface="Times New Roman" charset="0"/>
                        </a:rPr>
                        <a:t>ULCI</a:t>
                      </a:r>
                    </a:p>
                  </a:txBody>
                  <a:tcPr marL="68580" marR="68580" marT="0" marB="0"/>
                </a:tc>
                <a:extLst>
                  <a:ext uri="{0D108BD9-81ED-4DB2-BD59-A6C34878D82A}">
                    <a16:rowId xmlns:a16="http://schemas.microsoft.com/office/drawing/2014/main" val="10001"/>
                  </a:ext>
                </a:extLst>
              </a:tr>
              <a:tr h="484656">
                <a:tc>
                  <a:txBody>
                    <a:bodyPr/>
                    <a:lstStyle/>
                    <a:p>
                      <a:pPr marL="0" marR="0" algn="ctr">
                        <a:spcBef>
                          <a:spcPts val="0"/>
                        </a:spcBef>
                        <a:spcAft>
                          <a:spcPts val="0"/>
                        </a:spcAft>
                      </a:pPr>
                      <a:r>
                        <a:rPr lang="en-US" sz="2000" b="1" dirty="0">
                          <a:solidFill>
                            <a:schemeClr val="tx1"/>
                          </a:solidFill>
                          <a:effectLst/>
                          <a:latin typeface="Times New Roman" charset="0"/>
                          <a:ea typeface="Times New Roman" charset="0"/>
                          <a:cs typeface="Times New Roman" charset="0"/>
                        </a:rPr>
                        <a:t>Constant</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2.480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.359      </a:t>
                      </a:r>
                    </a:p>
                  </a:txBody>
                  <a:tcPr marL="68580" marR="68580" marT="0" marB="0"/>
                </a:tc>
                <a:tc>
                  <a:txBody>
                    <a:bodyPr/>
                    <a:lstStyle/>
                    <a:p>
                      <a:pPr marL="0" marR="0" algn="r">
                        <a:spcBef>
                          <a:spcPts val="0"/>
                        </a:spcBef>
                        <a:spcAft>
                          <a:spcPts val="0"/>
                        </a:spcAft>
                      </a:pPr>
                      <a:r>
                        <a:rPr lang="en-US" sz="2000" dirty="0">
                          <a:solidFill>
                            <a:schemeClr val="tx1"/>
                          </a:solidFill>
                          <a:effectLst/>
                          <a:latin typeface="Times New Roman" charset="0"/>
                          <a:ea typeface="Times New Roman" charset="0"/>
                          <a:cs typeface="Times New Roman" charset="0"/>
                        </a:rPr>
                        <a:t>6.911       </a:t>
                      </a:r>
                    </a:p>
                  </a:txBody>
                  <a:tcPr marL="68580" marR="68580" marT="0" marB="0"/>
                </a:tc>
                <a:tc>
                  <a:txBody>
                    <a:bodyPr/>
                    <a:lstStyle/>
                    <a:p>
                      <a:pPr marL="0" marR="0" algn="r">
                        <a:spcBef>
                          <a:spcPts val="0"/>
                        </a:spcBef>
                        <a:spcAft>
                          <a:spcPts val="0"/>
                        </a:spcAft>
                      </a:pPr>
                      <a:r>
                        <a:rPr lang="en-US" sz="2000" dirty="0">
                          <a:solidFill>
                            <a:schemeClr val="tx1"/>
                          </a:solidFill>
                          <a:effectLst/>
                          <a:latin typeface="Times New Roman" charset="0"/>
                          <a:ea typeface="Times New Roman" charset="0"/>
                          <a:cs typeface="Times New Roman" charset="0"/>
                        </a:rPr>
                        <a:t>.000      </a:t>
                      </a:r>
                    </a:p>
                  </a:txBody>
                  <a:tcPr marL="68580" marR="68580" marT="0" marB="0"/>
                </a:tc>
                <a:tc>
                  <a:txBody>
                    <a:bodyPr/>
                    <a:lstStyle/>
                    <a:p>
                      <a:pPr marL="0" marR="0" algn="r">
                        <a:spcBef>
                          <a:spcPts val="0"/>
                        </a:spcBef>
                        <a:spcAft>
                          <a:spcPts val="0"/>
                        </a:spcAft>
                      </a:pPr>
                      <a:r>
                        <a:rPr lang="en-US" sz="2000" dirty="0">
                          <a:solidFill>
                            <a:schemeClr val="tx1"/>
                          </a:solidFill>
                          <a:effectLst/>
                          <a:latin typeface="Times New Roman" charset="0"/>
                          <a:ea typeface="Times New Roman" charset="0"/>
                          <a:cs typeface="Times New Roman" charset="0"/>
                        </a:rPr>
                        <a:t>1.773      </a:t>
                      </a:r>
                    </a:p>
                  </a:txBody>
                  <a:tcPr marL="68580" marR="68580" marT="0" marB="0"/>
                </a:tc>
                <a:tc>
                  <a:txBody>
                    <a:bodyPr/>
                    <a:lstStyle/>
                    <a:p>
                      <a:pPr marL="0" marR="0" algn="r">
                        <a:spcBef>
                          <a:spcPts val="0"/>
                        </a:spcBef>
                        <a:spcAft>
                          <a:spcPts val="0"/>
                        </a:spcAft>
                      </a:pPr>
                      <a:r>
                        <a:rPr lang="en-US" sz="2000" dirty="0">
                          <a:solidFill>
                            <a:schemeClr val="tx1"/>
                          </a:solidFill>
                          <a:effectLst/>
                          <a:latin typeface="Times New Roman" charset="0"/>
                          <a:ea typeface="Times New Roman" charset="0"/>
                          <a:cs typeface="Times New Roman" charset="0"/>
                        </a:rPr>
                        <a:t>3.187</a:t>
                      </a:r>
                    </a:p>
                  </a:txBody>
                  <a:tcPr marL="68580" marR="68580" marT="0" marB="0"/>
                </a:tc>
                <a:extLst>
                  <a:ext uri="{0D108BD9-81ED-4DB2-BD59-A6C34878D82A}">
                    <a16:rowId xmlns:a16="http://schemas.microsoft.com/office/drawing/2014/main" val="10002"/>
                  </a:ext>
                </a:extLst>
              </a:tr>
              <a:tr h="420423">
                <a:tc>
                  <a:txBody>
                    <a:bodyPr/>
                    <a:lstStyle/>
                    <a:p>
                      <a:pPr marL="0" marR="0">
                        <a:spcBef>
                          <a:spcPts val="0"/>
                        </a:spcBef>
                        <a:spcAft>
                          <a:spcPts val="0"/>
                        </a:spcAft>
                      </a:pPr>
                      <a:r>
                        <a:rPr lang="en-US" sz="2000" b="0" dirty="0">
                          <a:solidFill>
                            <a:schemeClr val="tx1"/>
                          </a:solidFill>
                          <a:effectLst/>
                          <a:latin typeface="Times New Roman" charset="0"/>
                          <a:ea typeface="Times New Roman" charset="0"/>
                          <a:cs typeface="Times New Roman" charset="0"/>
                        </a:rPr>
                        <a:t>Moral</a:t>
                      </a:r>
                      <a:r>
                        <a:rPr lang="en-US" sz="2000" b="0" baseline="0" dirty="0">
                          <a:solidFill>
                            <a:schemeClr val="tx1"/>
                          </a:solidFill>
                          <a:effectLst/>
                          <a:latin typeface="Times New Roman" charset="0"/>
                          <a:ea typeface="Times New Roman" charset="0"/>
                          <a:cs typeface="Times New Roman" charset="0"/>
                        </a:rPr>
                        <a:t> Disapproval</a:t>
                      </a:r>
                      <a:endParaRPr lang="en-US" sz="2000" b="0" dirty="0">
                        <a:solidFill>
                          <a:schemeClr val="tx1"/>
                        </a:solidFill>
                        <a:effectLst/>
                        <a:latin typeface="Times New Roman" charset="0"/>
                        <a:ea typeface="Times New Roman" charset="0"/>
                        <a:cs typeface="Times New Roman" charset="0"/>
                      </a:endParaRP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.127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.051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2.489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.013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.026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.227</a:t>
                      </a:r>
                    </a:p>
                  </a:txBody>
                  <a:tcPr marL="68580" marR="68580" marT="0" marB="0"/>
                </a:tc>
                <a:extLst>
                  <a:ext uri="{0D108BD9-81ED-4DB2-BD59-A6C34878D82A}">
                    <a16:rowId xmlns:a16="http://schemas.microsoft.com/office/drawing/2014/main" val="10003"/>
                  </a:ext>
                </a:extLst>
              </a:tr>
              <a:tr h="532185">
                <a:tc>
                  <a:txBody>
                    <a:bodyPr/>
                    <a:lstStyle/>
                    <a:p>
                      <a:pPr marL="0" marR="0">
                        <a:spcBef>
                          <a:spcPts val="0"/>
                        </a:spcBef>
                        <a:spcAft>
                          <a:spcPts val="0"/>
                        </a:spcAft>
                      </a:pPr>
                      <a:r>
                        <a:rPr lang="en-US" sz="2000" b="0" dirty="0">
                          <a:solidFill>
                            <a:schemeClr val="tx1"/>
                          </a:solidFill>
                          <a:effectLst/>
                          <a:latin typeface="Times New Roman" charset="0"/>
                          <a:ea typeface="Times New Roman" charset="0"/>
                          <a:cs typeface="Times New Roman" charset="0"/>
                        </a:rPr>
                        <a:t>CPUI</a:t>
                      </a:r>
                      <a:r>
                        <a:rPr lang="en-US" sz="2000" b="0" baseline="0" dirty="0">
                          <a:solidFill>
                            <a:schemeClr val="tx1"/>
                          </a:solidFill>
                          <a:effectLst/>
                          <a:latin typeface="Times New Roman" charset="0"/>
                          <a:ea typeface="Times New Roman" charset="0"/>
                          <a:cs typeface="Times New Roman" charset="0"/>
                        </a:rPr>
                        <a:t> - Compulsivity</a:t>
                      </a:r>
                      <a:endParaRPr lang="en-US" sz="2000" b="0" dirty="0">
                        <a:solidFill>
                          <a:schemeClr val="tx1"/>
                        </a:solidFill>
                        <a:effectLst/>
                        <a:latin typeface="Times New Roman" charset="0"/>
                        <a:ea typeface="Times New Roman" charset="0"/>
                        <a:cs typeface="Times New Roman" charset="0"/>
                      </a:endParaRPr>
                    </a:p>
                  </a:txBody>
                  <a:tcPr marL="68580" marR="68580" marT="0" marB="0"/>
                </a:tc>
                <a:tc>
                  <a:txBody>
                    <a:bodyPr/>
                    <a:lstStyle/>
                    <a:p>
                      <a:pPr marL="0" marR="0" algn="r">
                        <a:spcBef>
                          <a:spcPts val="0"/>
                        </a:spcBef>
                        <a:spcAft>
                          <a:spcPts val="0"/>
                        </a:spcAft>
                      </a:pPr>
                      <a:r>
                        <a:rPr lang="en-US" sz="2000" dirty="0">
                          <a:solidFill>
                            <a:schemeClr val="tx1"/>
                          </a:solidFill>
                          <a:effectLst/>
                          <a:latin typeface="Times New Roman" charset="0"/>
                          <a:ea typeface="Times New Roman" charset="0"/>
                          <a:cs typeface="Times New Roman" charset="0"/>
                        </a:rPr>
                        <a:t>.068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.050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1.359       </a:t>
                      </a:r>
                    </a:p>
                  </a:txBody>
                  <a:tcPr marL="68580" marR="68580" marT="0" marB="0"/>
                </a:tc>
                <a:tc>
                  <a:txBody>
                    <a:bodyPr/>
                    <a:lstStyle/>
                    <a:p>
                      <a:pPr marL="0" marR="0" algn="r">
                        <a:spcBef>
                          <a:spcPts val="0"/>
                        </a:spcBef>
                        <a:spcAft>
                          <a:spcPts val="0"/>
                        </a:spcAft>
                      </a:pPr>
                      <a:r>
                        <a:rPr lang="en-US" sz="2000" dirty="0">
                          <a:solidFill>
                            <a:schemeClr val="tx1"/>
                          </a:solidFill>
                          <a:effectLst/>
                          <a:latin typeface="Times New Roman" charset="0"/>
                          <a:ea typeface="Times New Roman" charset="0"/>
                          <a:cs typeface="Times New Roman" charset="0"/>
                        </a:rPr>
                        <a:t>.175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-.030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.166</a:t>
                      </a:r>
                    </a:p>
                  </a:txBody>
                  <a:tcPr marL="68580" marR="68580" marT="0" marB="0"/>
                </a:tc>
                <a:extLst>
                  <a:ext uri="{0D108BD9-81ED-4DB2-BD59-A6C34878D82A}">
                    <a16:rowId xmlns:a16="http://schemas.microsoft.com/office/drawing/2014/main" val="10004"/>
                  </a:ext>
                </a:extLst>
              </a:tr>
              <a:tr h="510932">
                <a:tc>
                  <a:txBody>
                    <a:bodyPr/>
                    <a:lstStyle/>
                    <a:p>
                      <a:pPr marL="0" marR="0">
                        <a:spcBef>
                          <a:spcPts val="0"/>
                        </a:spcBef>
                        <a:spcAft>
                          <a:spcPts val="0"/>
                        </a:spcAft>
                      </a:pPr>
                      <a:r>
                        <a:rPr lang="en-US" sz="2000" b="0" dirty="0">
                          <a:solidFill>
                            <a:schemeClr val="tx1"/>
                          </a:solidFill>
                          <a:effectLst/>
                          <a:latin typeface="Times New Roman" charset="0"/>
                          <a:ea typeface="Times New Roman" charset="0"/>
                          <a:cs typeface="Times New Roman" charset="0"/>
                        </a:rPr>
                        <a:t>CPUI</a:t>
                      </a:r>
                      <a:r>
                        <a:rPr lang="en-US" sz="2000" b="0" baseline="0" dirty="0">
                          <a:solidFill>
                            <a:schemeClr val="tx1"/>
                          </a:solidFill>
                          <a:effectLst/>
                          <a:latin typeface="Times New Roman" charset="0"/>
                          <a:ea typeface="Times New Roman" charset="0"/>
                          <a:cs typeface="Times New Roman" charset="0"/>
                        </a:rPr>
                        <a:t> - Effort</a:t>
                      </a:r>
                      <a:endParaRPr lang="en-US" sz="2000" b="0" dirty="0">
                        <a:solidFill>
                          <a:schemeClr val="tx1"/>
                        </a:solidFill>
                        <a:effectLst/>
                        <a:latin typeface="Times New Roman" charset="0"/>
                        <a:ea typeface="Times New Roman" charset="0"/>
                        <a:cs typeface="Times New Roman" charset="0"/>
                      </a:endParaRP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.152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.050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3.007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.003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.052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.251</a:t>
                      </a:r>
                    </a:p>
                  </a:txBody>
                  <a:tcPr marL="68580" marR="68580" marT="0" marB="0"/>
                </a:tc>
                <a:extLst>
                  <a:ext uri="{0D108BD9-81ED-4DB2-BD59-A6C34878D82A}">
                    <a16:rowId xmlns:a16="http://schemas.microsoft.com/office/drawing/2014/main" val="10005"/>
                  </a:ext>
                </a:extLst>
              </a:tr>
              <a:tr h="494908">
                <a:tc>
                  <a:txBody>
                    <a:bodyPr/>
                    <a:lstStyle/>
                    <a:p>
                      <a:pPr marL="0" marR="0">
                        <a:spcBef>
                          <a:spcPts val="0"/>
                        </a:spcBef>
                        <a:spcAft>
                          <a:spcPts val="0"/>
                        </a:spcAft>
                      </a:pPr>
                      <a:r>
                        <a:rPr lang="en-US" sz="2000" b="0" dirty="0">
                          <a:solidFill>
                            <a:schemeClr val="tx1"/>
                          </a:solidFill>
                          <a:effectLst/>
                          <a:latin typeface="Times New Roman" charset="0"/>
                          <a:ea typeface="Times New Roman" charset="0"/>
                          <a:cs typeface="Times New Roman" charset="0"/>
                        </a:rPr>
                        <a:t>CPUI</a:t>
                      </a:r>
                      <a:r>
                        <a:rPr lang="en-US" sz="2000" b="0" baseline="0" dirty="0">
                          <a:solidFill>
                            <a:schemeClr val="tx1"/>
                          </a:solidFill>
                          <a:effectLst/>
                          <a:latin typeface="Times New Roman" charset="0"/>
                          <a:ea typeface="Times New Roman" charset="0"/>
                          <a:cs typeface="Times New Roman" charset="0"/>
                        </a:rPr>
                        <a:t> </a:t>
                      </a:r>
                      <a:r>
                        <a:rPr lang="mr-IN" sz="2000" b="0" baseline="0" dirty="0">
                          <a:solidFill>
                            <a:schemeClr val="tx1"/>
                          </a:solidFill>
                          <a:effectLst/>
                          <a:latin typeface="Times New Roman" charset="0"/>
                          <a:ea typeface="Times New Roman" charset="0"/>
                          <a:cs typeface="Times New Roman" charset="0"/>
                        </a:rPr>
                        <a:t>–</a:t>
                      </a:r>
                      <a:r>
                        <a:rPr lang="en-US" sz="2000" b="0" baseline="0" dirty="0">
                          <a:solidFill>
                            <a:schemeClr val="tx1"/>
                          </a:solidFill>
                          <a:effectLst/>
                          <a:latin typeface="Times New Roman" charset="0"/>
                          <a:ea typeface="Times New Roman" charset="0"/>
                          <a:cs typeface="Times New Roman" charset="0"/>
                        </a:rPr>
                        <a:t> Negative Affect</a:t>
                      </a:r>
                      <a:endParaRPr lang="en-US" sz="2000" b="0" dirty="0">
                        <a:solidFill>
                          <a:schemeClr val="tx1"/>
                        </a:solidFill>
                        <a:effectLst/>
                        <a:latin typeface="Times New Roman" charset="0"/>
                        <a:ea typeface="Times New Roman" charset="0"/>
                        <a:cs typeface="Times New Roman" charset="0"/>
                      </a:endParaRP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.150</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.059</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2.546</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.011</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.034</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.266</a:t>
                      </a:r>
                    </a:p>
                  </a:txBody>
                  <a:tcPr marL="68580" marR="68580" marT="0" marB="0"/>
                </a:tc>
                <a:extLst>
                  <a:ext uri="{0D108BD9-81ED-4DB2-BD59-A6C34878D82A}">
                    <a16:rowId xmlns:a16="http://schemas.microsoft.com/office/drawing/2014/main" val="10006"/>
                  </a:ext>
                </a:extLst>
              </a:tr>
              <a:tr h="420423">
                <a:tc>
                  <a:txBody>
                    <a:bodyPr/>
                    <a:lstStyle/>
                    <a:p>
                      <a:pPr marL="0" marR="0">
                        <a:spcBef>
                          <a:spcPts val="0"/>
                        </a:spcBef>
                        <a:spcAft>
                          <a:spcPts val="0"/>
                        </a:spcAft>
                      </a:pPr>
                      <a:r>
                        <a:rPr lang="en-US" sz="2000" b="0" dirty="0">
                          <a:solidFill>
                            <a:schemeClr val="tx1"/>
                          </a:solidFill>
                          <a:effectLst/>
                          <a:latin typeface="Times New Roman" charset="0"/>
                          <a:ea typeface="Times New Roman" charset="0"/>
                          <a:cs typeface="Times New Roman" charset="0"/>
                        </a:rPr>
                        <a:t>Self</a:t>
                      </a:r>
                      <a:r>
                        <a:rPr lang="en-US" sz="2000" b="0" baseline="0" dirty="0">
                          <a:solidFill>
                            <a:schemeClr val="tx1"/>
                          </a:solidFill>
                          <a:effectLst/>
                          <a:latin typeface="Times New Roman" charset="0"/>
                          <a:ea typeface="Times New Roman" charset="0"/>
                          <a:cs typeface="Times New Roman" charset="0"/>
                        </a:rPr>
                        <a:t>-Compassion Total</a:t>
                      </a:r>
                      <a:endParaRPr lang="en-US" sz="2000" b="0" dirty="0">
                        <a:solidFill>
                          <a:schemeClr val="tx1"/>
                        </a:solidFill>
                        <a:effectLst/>
                        <a:latin typeface="Times New Roman" charset="0"/>
                        <a:ea typeface="Times New Roman" charset="0"/>
                        <a:cs typeface="Times New Roman" charset="0"/>
                      </a:endParaRP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-.576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.103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-5.576       </a:t>
                      </a:r>
                    </a:p>
                  </a:txBody>
                  <a:tcPr marL="68580" marR="68580" marT="0" marB="0"/>
                </a:tc>
                <a:tc>
                  <a:txBody>
                    <a:bodyPr/>
                    <a:lstStyle/>
                    <a:p>
                      <a:pPr marL="0" marR="0" algn="r">
                        <a:spcBef>
                          <a:spcPts val="0"/>
                        </a:spcBef>
                        <a:spcAft>
                          <a:spcPts val="0"/>
                        </a:spcAft>
                      </a:pPr>
                      <a:r>
                        <a:rPr lang="en-US" sz="2000" dirty="0">
                          <a:solidFill>
                            <a:schemeClr val="tx1"/>
                          </a:solidFill>
                          <a:effectLst/>
                          <a:latin typeface="Times New Roman" charset="0"/>
                          <a:ea typeface="Times New Roman" charset="0"/>
                          <a:cs typeface="Times New Roman" charset="0"/>
                        </a:rPr>
                        <a:t>.000      </a:t>
                      </a:r>
                    </a:p>
                  </a:txBody>
                  <a:tcPr marL="68580" marR="68580" marT="0" marB="0"/>
                </a:tc>
                <a:tc>
                  <a:txBody>
                    <a:bodyPr/>
                    <a:lstStyle/>
                    <a:p>
                      <a:pPr marL="0" marR="0" algn="r">
                        <a:spcBef>
                          <a:spcPts val="0"/>
                        </a:spcBef>
                        <a:spcAft>
                          <a:spcPts val="0"/>
                        </a:spcAft>
                      </a:pPr>
                      <a:r>
                        <a:rPr lang="en-US" sz="2000" dirty="0">
                          <a:solidFill>
                            <a:schemeClr val="tx1"/>
                          </a:solidFill>
                          <a:effectLst/>
                          <a:latin typeface="Times New Roman" charset="0"/>
                          <a:ea typeface="Times New Roman" charset="0"/>
                          <a:cs typeface="Times New Roman" charset="0"/>
                        </a:rPr>
                        <a:t>-.780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-.373</a:t>
                      </a:r>
                    </a:p>
                  </a:txBody>
                  <a:tcPr marL="68580" marR="68580" marT="0" marB="0"/>
                </a:tc>
                <a:extLst>
                  <a:ext uri="{0D108BD9-81ED-4DB2-BD59-A6C34878D82A}">
                    <a16:rowId xmlns:a16="http://schemas.microsoft.com/office/drawing/2014/main" val="10007"/>
                  </a:ext>
                </a:extLst>
              </a:tr>
              <a:tr h="4715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dirty="0">
                          <a:solidFill>
                            <a:schemeClr val="tx1"/>
                          </a:solidFill>
                          <a:effectLst/>
                          <a:latin typeface="Times New Roman" charset="0"/>
                          <a:ea typeface="Times New Roman" charset="0"/>
                          <a:cs typeface="Times New Roman" charset="0"/>
                        </a:rPr>
                        <a:t>Moral</a:t>
                      </a:r>
                      <a:r>
                        <a:rPr lang="en-US" sz="2000" b="0" baseline="0" dirty="0">
                          <a:solidFill>
                            <a:schemeClr val="tx1"/>
                          </a:solidFill>
                          <a:effectLst/>
                          <a:latin typeface="Times New Roman" charset="0"/>
                          <a:ea typeface="Times New Roman" charset="0"/>
                          <a:cs typeface="Times New Roman" charset="0"/>
                        </a:rPr>
                        <a:t> Disapproval &gt; </a:t>
                      </a:r>
                      <a:r>
                        <a:rPr lang="en-US" sz="2000" b="0" dirty="0">
                          <a:solidFill>
                            <a:schemeClr val="tx1"/>
                          </a:solidFill>
                          <a:effectLst/>
                          <a:latin typeface="Times New Roman" charset="0"/>
                          <a:ea typeface="Times New Roman" charset="0"/>
                          <a:cs typeface="Times New Roman" charset="0"/>
                        </a:rPr>
                        <a:t>Self</a:t>
                      </a:r>
                      <a:r>
                        <a:rPr lang="en-US" sz="2000" b="0" baseline="0" dirty="0">
                          <a:solidFill>
                            <a:schemeClr val="tx1"/>
                          </a:solidFill>
                          <a:effectLst/>
                          <a:latin typeface="Times New Roman" charset="0"/>
                          <a:ea typeface="Times New Roman" charset="0"/>
                          <a:cs typeface="Times New Roman" charset="0"/>
                        </a:rPr>
                        <a:t>-Compassion Total</a:t>
                      </a:r>
                      <a:endParaRPr lang="en-US" sz="2000" b="0" dirty="0">
                        <a:solidFill>
                          <a:schemeClr val="tx1"/>
                        </a:solidFill>
                        <a:effectLst/>
                        <a:latin typeface="Times New Roman" charset="0"/>
                        <a:ea typeface="Times New Roman" charset="0"/>
                        <a:cs typeface="Times New Roman" charset="0"/>
                      </a:endParaRP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-.014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.087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-.162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.871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-.186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.157</a:t>
                      </a:r>
                    </a:p>
                  </a:txBody>
                  <a:tcPr marL="68580" marR="68580" marT="0" marB="0"/>
                </a:tc>
                <a:extLst>
                  <a:ext uri="{0D108BD9-81ED-4DB2-BD59-A6C34878D82A}">
                    <a16:rowId xmlns:a16="http://schemas.microsoft.com/office/drawing/2014/main" val="10008"/>
                  </a:ext>
                </a:extLst>
              </a:tr>
              <a:tr h="4204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dirty="0">
                          <a:solidFill>
                            <a:schemeClr val="tx1"/>
                          </a:solidFill>
                          <a:effectLst/>
                          <a:latin typeface="Times New Roman" charset="0"/>
                          <a:ea typeface="Times New Roman" charset="0"/>
                          <a:cs typeface="Times New Roman" charset="0"/>
                        </a:rPr>
                        <a:t>CPUI</a:t>
                      </a:r>
                      <a:r>
                        <a:rPr lang="en-US" sz="2000" b="0" baseline="0" dirty="0">
                          <a:solidFill>
                            <a:schemeClr val="tx1"/>
                          </a:solidFill>
                          <a:effectLst/>
                          <a:latin typeface="Times New Roman" charset="0"/>
                          <a:ea typeface="Times New Roman" charset="0"/>
                          <a:cs typeface="Times New Roman" charset="0"/>
                        </a:rPr>
                        <a:t> </a:t>
                      </a:r>
                      <a:r>
                        <a:rPr lang="mr-IN" sz="2000" b="0" baseline="0" dirty="0">
                          <a:solidFill>
                            <a:schemeClr val="tx1"/>
                          </a:solidFill>
                          <a:effectLst/>
                          <a:latin typeface="Times New Roman" charset="0"/>
                          <a:ea typeface="Times New Roman" charset="0"/>
                          <a:cs typeface="Times New Roman" charset="0"/>
                        </a:rPr>
                        <a:t>–</a:t>
                      </a:r>
                      <a:r>
                        <a:rPr lang="en-US" sz="2000" b="0" baseline="0" dirty="0">
                          <a:solidFill>
                            <a:schemeClr val="tx1"/>
                          </a:solidFill>
                          <a:effectLst/>
                          <a:latin typeface="Times New Roman" charset="0"/>
                          <a:ea typeface="Times New Roman" charset="0"/>
                          <a:cs typeface="Times New Roman" charset="0"/>
                        </a:rPr>
                        <a:t> Compulsivity &gt; </a:t>
                      </a:r>
                      <a:r>
                        <a:rPr lang="en-US" sz="2000" b="0" dirty="0">
                          <a:solidFill>
                            <a:schemeClr val="tx1"/>
                          </a:solidFill>
                          <a:effectLst/>
                          <a:latin typeface="Times New Roman" charset="0"/>
                          <a:ea typeface="Times New Roman" charset="0"/>
                          <a:cs typeface="Times New Roman" charset="0"/>
                        </a:rPr>
                        <a:t>Self</a:t>
                      </a:r>
                      <a:r>
                        <a:rPr lang="en-US" sz="2000" b="0" baseline="0" dirty="0">
                          <a:solidFill>
                            <a:schemeClr val="tx1"/>
                          </a:solidFill>
                          <a:effectLst/>
                          <a:latin typeface="Times New Roman" charset="0"/>
                          <a:ea typeface="Times New Roman" charset="0"/>
                          <a:cs typeface="Times New Roman" charset="0"/>
                        </a:rPr>
                        <a:t>-Compassion Total</a:t>
                      </a:r>
                      <a:endParaRPr lang="en-US" sz="2000" b="0" dirty="0">
                        <a:solidFill>
                          <a:schemeClr val="tx1"/>
                        </a:solidFill>
                        <a:effectLst/>
                        <a:latin typeface="Times New Roman" charset="0"/>
                        <a:ea typeface="Times New Roman" charset="0"/>
                        <a:cs typeface="Times New Roman" charset="0"/>
                      </a:endParaRP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.058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.072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.806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.421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-.083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.199</a:t>
                      </a:r>
                    </a:p>
                  </a:txBody>
                  <a:tcPr marL="68580" marR="68580" marT="0" marB="0"/>
                </a:tc>
                <a:extLst>
                  <a:ext uri="{0D108BD9-81ED-4DB2-BD59-A6C34878D82A}">
                    <a16:rowId xmlns:a16="http://schemas.microsoft.com/office/drawing/2014/main" val="10009"/>
                  </a:ext>
                </a:extLst>
              </a:tr>
              <a:tr h="4204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dirty="0">
                          <a:solidFill>
                            <a:schemeClr val="tx1"/>
                          </a:solidFill>
                          <a:effectLst/>
                          <a:latin typeface="Times New Roman" charset="0"/>
                          <a:ea typeface="Times New Roman" charset="0"/>
                          <a:cs typeface="Times New Roman" charset="0"/>
                        </a:rPr>
                        <a:t>CPUI</a:t>
                      </a:r>
                      <a:r>
                        <a:rPr lang="en-US" sz="2000" b="0" baseline="0" dirty="0">
                          <a:solidFill>
                            <a:schemeClr val="tx1"/>
                          </a:solidFill>
                          <a:effectLst/>
                          <a:latin typeface="Times New Roman" charset="0"/>
                          <a:ea typeface="Times New Roman" charset="0"/>
                          <a:cs typeface="Times New Roman" charset="0"/>
                        </a:rPr>
                        <a:t> </a:t>
                      </a:r>
                      <a:r>
                        <a:rPr lang="mr-IN" sz="2000" b="0" baseline="0" dirty="0">
                          <a:solidFill>
                            <a:schemeClr val="tx1"/>
                          </a:solidFill>
                          <a:effectLst/>
                          <a:latin typeface="Times New Roman" charset="0"/>
                          <a:ea typeface="Times New Roman" charset="0"/>
                          <a:cs typeface="Times New Roman" charset="0"/>
                        </a:rPr>
                        <a:t>–</a:t>
                      </a:r>
                      <a:r>
                        <a:rPr lang="en-US" sz="2000" b="0" baseline="0" dirty="0">
                          <a:solidFill>
                            <a:schemeClr val="tx1"/>
                          </a:solidFill>
                          <a:effectLst/>
                          <a:latin typeface="Times New Roman" charset="0"/>
                          <a:ea typeface="Times New Roman" charset="0"/>
                          <a:cs typeface="Times New Roman" charset="0"/>
                        </a:rPr>
                        <a:t> Effort &gt; </a:t>
                      </a:r>
                      <a:r>
                        <a:rPr lang="en-US" sz="2000" b="0" dirty="0">
                          <a:solidFill>
                            <a:schemeClr val="tx1"/>
                          </a:solidFill>
                          <a:effectLst/>
                          <a:latin typeface="Times New Roman" charset="0"/>
                          <a:ea typeface="Times New Roman" charset="0"/>
                          <a:cs typeface="Times New Roman" charset="0"/>
                        </a:rPr>
                        <a:t>Self</a:t>
                      </a:r>
                      <a:r>
                        <a:rPr lang="en-US" sz="2000" b="0" baseline="0" dirty="0">
                          <a:solidFill>
                            <a:schemeClr val="tx1"/>
                          </a:solidFill>
                          <a:effectLst/>
                          <a:latin typeface="Times New Roman" charset="0"/>
                          <a:ea typeface="Times New Roman" charset="0"/>
                          <a:cs typeface="Times New Roman" charset="0"/>
                        </a:rPr>
                        <a:t>-Compassion Total</a:t>
                      </a:r>
                      <a:endParaRPr lang="en-US" sz="2000" b="0" dirty="0">
                        <a:solidFill>
                          <a:schemeClr val="tx1"/>
                        </a:solidFill>
                        <a:effectLst/>
                        <a:latin typeface="Times New Roman" charset="0"/>
                        <a:ea typeface="Times New Roman" charset="0"/>
                        <a:cs typeface="Times New Roman" charset="0"/>
                      </a:endParaRP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.010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.098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.100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.921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-.183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.203</a:t>
                      </a:r>
                    </a:p>
                  </a:txBody>
                  <a:tcPr marL="68580" marR="68580" marT="0" marB="0"/>
                </a:tc>
                <a:extLst>
                  <a:ext uri="{0D108BD9-81ED-4DB2-BD59-A6C34878D82A}">
                    <a16:rowId xmlns:a16="http://schemas.microsoft.com/office/drawing/2014/main" val="10010"/>
                  </a:ext>
                </a:extLst>
              </a:tr>
              <a:tr h="4204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dirty="0">
                          <a:solidFill>
                            <a:schemeClr val="tx1"/>
                          </a:solidFill>
                          <a:effectLst/>
                          <a:latin typeface="Times New Roman" charset="0"/>
                          <a:ea typeface="Times New Roman" charset="0"/>
                          <a:cs typeface="Times New Roman" charset="0"/>
                        </a:rPr>
                        <a:t>CPUI</a:t>
                      </a:r>
                      <a:r>
                        <a:rPr lang="en-US" sz="2000" b="0" baseline="0" dirty="0">
                          <a:solidFill>
                            <a:schemeClr val="tx1"/>
                          </a:solidFill>
                          <a:effectLst/>
                          <a:latin typeface="Times New Roman" charset="0"/>
                          <a:ea typeface="Times New Roman" charset="0"/>
                          <a:cs typeface="Times New Roman" charset="0"/>
                        </a:rPr>
                        <a:t> </a:t>
                      </a:r>
                      <a:r>
                        <a:rPr lang="mr-IN" sz="2000" b="0" baseline="0" dirty="0">
                          <a:solidFill>
                            <a:schemeClr val="tx1"/>
                          </a:solidFill>
                          <a:effectLst/>
                          <a:latin typeface="Times New Roman" charset="0"/>
                          <a:ea typeface="Times New Roman" charset="0"/>
                          <a:cs typeface="Times New Roman" charset="0"/>
                        </a:rPr>
                        <a:t>–</a:t>
                      </a:r>
                      <a:r>
                        <a:rPr lang="en-US" sz="2000" b="0" baseline="0" dirty="0">
                          <a:solidFill>
                            <a:schemeClr val="tx1"/>
                          </a:solidFill>
                          <a:effectLst/>
                          <a:latin typeface="Times New Roman" charset="0"/>
                          <a:ea typeface="Times New Roman" charset="0"/>
                          <a:cs typeface="Times New Roman" charset="0"/>
                        </a:rPr>
                        <a:t> Negative Affect</a:t>
                      </a:r>
                      <a:r>
                        <a:rPr lang="en-US" sz="2000" b="0" dirty="0">
                          <a:solidFill>
                            <a:schemeClr val="tx1"/>
                          </a:solidFill>
                          <a:effectLst/>
                          <a:latin typeface="Times New Roman" charset="0"/>
                          <a:ea typeface="Times New Roman" charset="0"/>
                          <a:cs typeface="Times New Roman" charset="0"/>
                        </a:rPr>
                        <a:t>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-.083       </a:t>
                      </a:r>
                    </a:p>
                  </a:txBody>
                  <a:tcPr marL="68580" marR="68580" marT="0" marB="0"/>
                </a:tc>
                <a:tc>
                  <a:txBody>
                    <a:bodyPr/>
                    <a:lstStyle/>
                    <a:p>
                      <a:pPr marL="0" marR="0" algn="r">
                        <a:spcBef>
                          <a:spcPts val="0"/>
                        </a:spcBef>
                        <a:spcAft>
                          <a:spcPts val="0"/>
                        </a:spcAft>
                      </a:pPr>
                      <a:r>
                        <a:rPr lang="en-US" sz="2000" dirty="0">
                          <a:solidFill>
                            <a:schemeClr val="tx1"/>
                          </a:solidFill>
                          <a:effectLst/>
                          <a:latin typeface="Times New Roman" charset="0"/>
                          <a:ea typeface="Times New Roman" charset="0"/>
                          <a:cs typeface="Times New Roman" charset="0"/>
                        </a:rPr>
                        <a:t>.107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782</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.435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-.294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-..127</a:t>
                      </a:r>
                    </a:p>
                  </a:txBody>
                  <a:tcPr marL="68580" marR="68580" marT="0" marB="0"/>
                </a:tc>
                <a:extLst>
                  <a:ext uri="{0D108BD9-81ED-4DB2-BD59-A6C34878D82A}">
                    <a16:rowId xmlns:a16="http://schemas.microsoft.com/office/drawing/2014/main" val="10011"/>
                  </a:ext>
                </a:extLst>
              </a:tr>
              <a:tr h="41351">
                <a:tc>
                  <a:txBody>
                    <a:bodyPr/>
                    <a:lstStyle/>
                    <a:p>
                      <a:pPr marL="0" marR="0">
                        <a:spcBef>
                          <a:spcPts val="0"/>
                        </a:spcBef>
                        <a:spcAft>
                          <a:spcPts val="0"/>
                        </a:spcAft>
                      </a:pPr>
                      <a:r>
                        <a:rPr lang="en-US" sz="1800" b="0" i="0" kern="1200" dirty="0">
                          <a:solidFill>
                            <a:schemeClr val="tx1"/>
                          </a:solidFill>
                          <a:effectLst/>
                          <a:latin typeface="Times New Roman" charset="0"/>
                          <a:ea typeface="Times New Roman" charset="0"/>
                          <a:cs typeface="Times New Roman" charset="0"/>
                        </a:rPr>
                        <a:t>TOSCA - Shame</a:t>
                      </a:r>
                      <a:endParaRPr lang="en-US" sz="2000" b="0" dirty="0">
                        <a:solidFill>
                          <a:schemeClr val="tx1"/>
                        </a:solidFill>
                        <a:effectLst/>
                        <a:latin typeface="Times New Roman" charset="0"/>
                        <a:ea typeface="Times New Roman" charset="0"/>
                        <a:cs typeface="Times New Roman" charset="0"/>
                      </a:endParaRP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.011</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.009</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1.324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.187</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-.006       </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.028</a:t>
                      </a:r>
                    </a:p>
                  </a:txBody>
                  <a:tcPr marL="68580" marR="68580" marT="0" marB="0"/>
                </a:tc>
                <a:extLst>
                  <a:ext uri="{0D108BD9-81ED-4DB2-BD59-A6C34878D82A}">
                    <a16:rowId xmlns:a16="http://schemas.microsoft.com/office/drawing/2014/main" val="10012"/>
                  </a:ext>
                </a:extLst>
              </a:tr>
              <a:tr h="420423">
                <a:tc>
                  <a:txBody>
                    <a:bodyPr/>
                    <a:lstStyle/>
                    <a:p>
                      <a:pPr marL="0" marR="0">
                        <a:spcBef>
                          <a:spcPts val="0"/>
                        </a:spcBef>
                        <a:spcAft>
                          <a:spcPts val="0"/>
                        </a:spcAft>
                      </a:pPr>
                      <a:r>
                        <a:rPr lang="en-US" sz="2000" b="0" dirty="0">
                          <a:solidFill>
                            <a:schemeClr val="tx1"/>
                          </a:solidFill>
                          <a:effectLst/>
                          <a:latin typeface="Times New Roman" charset="0"/>
                          <a:ea typeface="Times New Roman" charset="0"/>
                          <a:cs typeface="Times New Roman" charset="0"/>
                        </a:rPr>
                        <a:t>Pornography</a:t>
                      </a:r>
                      <a:r>
                        <a:rPr lang="en-US" sz="2000" b="0" baseline="0" dirty="0">
                          <a:solidFill>
                            <a:schemeClr val="tx1"/>
                          </a:solidFill>
                          <a:effectLst/>
                          <a:latin typeface="Times New Roman" charset="0"/>
                          <a:ea typeface="Times New Roman" charset="0"/>
                          <a:cs typeface="Times New Roman" charset="0"/>
                        </a:rPr>
                        <a:t> Frequency = 0-10x per week</a:t>
                      </a:r>
                      <a:endParaRPr lang="en-US" sz="2000" b="0" dirty="0">
                        <a:solidFill>
                          <a:schemeClr val="tx1"/>
                        </a:solidFill>
                        <a:effectLst/>
                        <a:latin typeface="Times New Roman" charset="0"/>
                        <a:ea typeface="Times New Roman" charset="0"/>
                        <a:cs typeface="Times New Roman" charset="0"/>
                      </a:endParaRP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.069</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.058</a:t>
                      </a:r>
                    </a:p>
                  </a:txBody>
                  <a:tcPr marL="68580" marR="68580" marT="0" marB="0"/>
                </a:tc>
                <a:tc>
                  <a:txBody>
                    <a:bodyPr/>
                    <a:lstStyle/>
                    <a:p>
                      <a:pPr marL="0" marR="0" algn="r">
                        <a:spcBef>
                          <a:spcPts val="0"/>
                        </a:spcBef>
                        <a:spcAft>
                          <a:spcPts val="0"/>
                        </a:spcAft>
                      </a:pPr>
                      <a:r>
                        <a:rPr lang="en-US" sz="2000" dirty="0">
                          <a:solidFill>
                            <a:schemeClr val="tx1"/>
                          </a:solidFill>
                          <a:effectLst/>
                          <a:latin typeface="Times New Roman" charset="0"/>
                          <a:ea typeface="Times New Roman" charset="0"/>
                          <a:cs typeface="Times New Roman" charset="0"/>
                        </a:rPr>
                        <a:t>1.191</a:t>
                      </a:r>
                    </a:p>
                  </a:txBody>
                  <a:tcPr marL="68580" marR="68580" marT="0" marB="0"/>
                </a:tc>
                <a:tc>
                  <a:txBody>
                    <a:bodyPr/>
                    <a:lstStyle/>
                    <a:p>
                      <a:pPr marL="0" marR="0" algn="r">
                        <a:spcBef>
                          <a:spcPts val="0"/>
                        </a:spcBef>
                        <a:spcAft>
                          <a:spcPts val="0"/>
                        </a:spcAft>
                      </a:pPr>
                      <a:r>
                        <a:rPr lang="en-US" sz="2000" dirty="0">
                          <a:solidFill>
                            <a:schemeClr val="tx1"/>
                          </a:solidFill>
                          <a:effectLst/>
                          <a:latin typeface="Times New Roman" charset="0"/>
                          <a:ea typeface="Times New Roman" charset="0"/>
                          <a:cs typeface="Times New Roman" charset="0"/>
                        </a:rPr>
                        <a:t>.235</a:t>
                      </a:r>
                    </a:p>
                  </a:txBody>
                  <a:tcPr marL="68580" marR="68580" marT="0" marB="0"/>
                </a:tc>
                <a:tc>
                  <a:txBody>
                    <a:bodyPr/>
                    <a:lstStyle/>
                    <a:p>
                      <a:pPr marL="0" marR="0" algn="r">
                        <a:spcBef>
                          <a:spcPts val="0"/>
                        </a:spcBef>
                        <a:spcAft>
                          <a:spcPts val="0"/>
                        </a:spcAft>
                      </a:pPr>
                      <a:r>
                        <a:rPr lang="en-US" sz="2000">
                          <a:solidFill>
                            <a:schemeClr val="tx1"/>
                          </a:solidFill>
                          <a:effectLst/>
                          <a:latin typeface="Times New Roman" charset="0"/>
                          <a:ea typeface="Times New Roman" charset="0"/>
                          <a:cs typeface="Times New Roman" charset="0"/>
                        </a:rPr>
                        <a:t>-.045       </a:t>
                      </a:r>
                    </a:p>
                  </a:txBody>
                  <a:tcPr marL="68580" marR="68580" marT="0" marB="0"/>
                </a:tc>
                <a:tc>
                  <a:txBody>
                    <a:bodyPr/>
                    <a:lstStyle/>
                    <a:p>
                      <a:pPr marL="0" marR="0" algn="r">
                        <a:spcBef>
                          <a:spcPts val="0"/>
                        </a:spcBef>
                        <a:spcAft>
                          <a:spcPts val="0"/>
                        </a:spcAft>
                      </a:pPr>
                      <a:r>
                        <a:rPr lang="en-US" sz="2000" dirty="0">
                          <a:solidFill>
                            <a:schemeClr val="tx1"/>
                          </a:solidFill>
                          <a:effectLst/>
                          <a:latin typeface="Times New Roman" charset="0"/>
                          <a:ea typeface="Times New Roman" charset="0"/>
                          <a:cs typeface="Times New Roman" charset="0"/>
                        </a:rPr>
                        <a:t>.184</a:t>
                      </a:r>
                    </a:p>
                  </a:txBody>
                  <a:tcPr marL="68580" marR="68580" marT="0" marB="0"/>
                </a:tc>
                <a:extLst>
                  <a:ext uri="{0D108BD9-81ED-4DB2-BD59-A6C34878D82A}">
                    <a16:rowId xmlns:a16="http://schemas.microsoft.com/office/drawing/2014/main" val="10013"/>
                  </a:ext>
                </a:extLst>
              </a:tr>
            </a:tbl>
          </a:graphicData>
        </a:graphic>
      </p:graphicFrame>
      <p:sp>
        <p:nvSpPr>
          <p:cNvPr id="506" name="TextBox 505"/>
          <p:cNvSpPr txBox="1"/>
          <p:nvPr/>
        </p:nvSpPr>
        <p:spPr>
          <a:xfrm>
            <a:off x="9311714" y="8264048"/>
            <a:ext cx="13944600" cy="830997"/>
          </a:xfrm>
          <a:prstGeom prst="rect">
            <a:avLst/>
          </a:prstGeom>
          <a:solidFill>
            <a:schemeClr val="tx1"/>
          </a:solidFill>
        </p:spPr>
        <p:txBody>
          <a:bodyPr wrap="square" rtlCol="0">
            <a:spAutoFit/>
          </a:bodyPr>
          <a:lstStyle/>
          <a:p>
            <a:pPr algn="ctr"/>
            <a:r>
              <a:rPr lang="en-US" sz="4800" dirty="0">
                <a:solidFill>
                  <a:schemeClr val="bg1"/>
                </a:solidFill>
                <a:latin typeface="Times New Roman" charset="0"/>
                <a:ea typeface="Times New Roman" charset="0"/>
                <a:cs typeface="Times New Roman" charset="0"/>
              </a:rPr>
              <a:t>Model from Results</a:t>
            </a:r>
          </a:p>
        </p:txBody>
      </p:sp>
      <p:pic>
        <p:nvPicPr>
          <p:cNvPr id="4" name="Picture 3"/>
          <p:cNvPicPr>
            <a:picLocks noChangeAspect="1"/>
          </p:cNvPicPr>
          <p:nvPr/>
        </p:nvPicPr>
        <p:blipFill>
          <a:blip r:embed="rId4"/>
          <a:stretch>
            <a:fillRect/>
          </a:stretch>
        </p:blipFill>
        <p:spPr>
          <a:xfrm>
            <a:off x="9335055" y="3977640"/>
            <a:ext cx="6853234" cy="4100550"/>
          </a:xfrm>
          <a:prstGeom prst="rect">
            <a:avLst/>
          </a:prstGeom>
        </p:spPr>
      </p:pic>
      <p:pic>
        <p:nvPicPr>
          <p:cNvPr id="6" name="Picture 5"/>
          <p:cNvPicPr>
            <a:picLocks noChangeAspect="1"/>
          </p:cNvPicPr>
          <p:nvPr/>
        </p:nvPicPr>
        <p:blipFill>
          <a:blip r:embed="rId5"/>
          <a:stretch>
            <a:fillRect/>
          </a:stretch>
        </p:blipFill>
        <p:spPr>
          <a:xfrm>
            <a:off x="16402802" y="3977640"/>
            <a:ext cx="6868678" cy="4109791"/>
          </a:xfrm>
          <a:prstGeom prst="rect">
            <a:avLst/>
          </a:prstGeom>
        </p:spPr>
      </p:pic>
    </p:spTree>
    <p:extLst>
      <p:ext uri="{BB962C8B-B14F-4D97-AF65-F5344CB8AC3E}">
        <p14:creationId xmlns:p14="http://schemas.microsoft.com/office/powerpoint/2010/main" val="99084036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HOWBARVISIBLE" val="True"/>
  <p:tag name="CSVFORMAT" val="0"/>
  <p:tag name="COUNTDOWNSTYLE" val="-1"/>
  <p:tag name="COUNTDOWNSECONDS" val="10"/>
  <p:tag name="BACKUPSESSIONS" val="True"/>
  <p:tag name="REVIEWONLY" val="False"/>
  <p:tag name="RACEENDPOINTS" val="100"/>
  <p:tag name="PARTICIPANTSINLEADERBOARD" val="5"/>
  <p:tag name="BUBBLESIZEVISIBLE" val="True"/>
  <p:tag name="CUSTOMGRIDBACKCOLOR" val="-722948"/>
  <p:tag name="CUSTOMCELLBACKCOLOR3" val="-268652"/>
  <p:tag name="DISPLAYDEVICENUMBER" val="True"/>
  <p:tag name="AUTOSIZEGRID" val="True"/>
  <p:tag name="POLLINGCYCLE" val="2"/>
  <p:tag name="INCLUDENONRESPONDERS" val="False"/>
  <p:tag name="CORRECTPOINTVALUE" val="1"/>
  <p:tag name="ZEROBASED" val="False"/>
  <p:tag name="FIBDISPLAYRESULTS" val="True"/>
  <p:tag name="PRRESPONSE1" val="10"/>
  <p:tag name="PRRESPONSE5" val="6"/>
  <p:tag name="PRRESPONSE9" val="2"/>
  <p:tag name="USESECONDARYMONITOR" val="True"/>
  <p:tag name="ANSWERNOWTEXT" val="Answer Now"/>
  <p:tag name="INPUTSOURCE" val="1"/>
  <p:tag name="CHARTVALUEFORMAT" val="0%"/>
  <p:tag name="STDCHART" val="1"/>
  <p:tag name="TEAMSINLEADERBOARD" val="5"/>
  <p:tag name="BUBBLEGROUPING" val="3"/>
  <p:tag name="CUSTOMCELLBACKCOLOR2" val="-13395457"/>
  <p:tag name="DISPLAYDEVICEID" val="True"/>
  <p:tag name="GRIDPOSITION" val="1"/>
  <p:tag name="RESETCHARTS" val="True"/>
  <p:tag name="INCORRECTPOINTVALUE" val="0"/>
  <p:tag name="CHARTSCALE" val="True"/>
  <p:tag name="FIBDISPLAYKEYWORDS" val="True"/>
  <p:tag name="PRRESPONSE6" val="5"/>
  <p:tag name="SHOWFLASHWARNING" val="True"/>
  <p:tag name="EXPANDSHOWBAR" val="True"/>
  <p:tag name="RESPCOUNTERSTYLE" val="-1"/>
  <p:tag name="ALLOWDUPLICATES" val="False"/>
  <p:tag name="AUTOUPDATEALIASES" val="True"/>
  <p:tag name="MAXRESPONDERS" val="5"/>
  <p:tag name="CUSTOMCELLFORECOLOR" val="-16777216"/>
  <p:tag name="DISPLAYNAME" val="True"/>
  <p:tag name="GRIDFONTSIZE" val="12"/>
  <p:tag name="INCLUDEPPT" val="True"/>
  <p:tag name="AUTOADJUSTPARTRANGE" val="True"/>
  <p:tag name="PRRESPONSE2" val="9"/>
  <p:tag name="PRRESPONSE8" val="3"/>
  <p:tag name="POWERPOINTVERSION" val="14.0"/>
  <p:tag name="RESPCOUNTERFORMAT" val="0"/>
  <p:tag name="AUTOADVANCE" val="False"/>
  <p:tag name="SKIPREMAININGRACESLIDES" val="True"/>
  <p:tag name="CUSTOMCELLBACKCOLOR1" val="-657956"/>
  <p:tag name="GRIDROTATIONINTERVAL" val="2"/>
  <p:tag name="MULTIRESPDIVISOR" val="1"/>
  <p:tag name="ADVANCEDSETTINGSVIEW" val="False"/>
  <p:tag name="PRRESPONSE4" val="7"/>
  <p:tag name="TPVERSION" val="2008"/>
  <p:tag name="RESPTABLESTYLE" val="-1"/>
  <p:tag name="RACERSMAXDISPLAYED" val="5"/>
  <p:tag name="DEFAULTNUMTEAMS" val="5"/>
  <p:tag name="GRIDSIZE" val="{Width=800, Height=600}"/>
  <p:tag name="REALTIMEBACKUP" val="False"/>
  <p:tag name="PRRESPONSE3" val="8"/>
  <p:tag name="SAVECSVWITHSESSION" val="True"/>
  <p:tag name="BACKUPMAINTENANCE" val="7"/>
  <p:tag name="BUBBLEVALUEFORMAT" val="0.0"/>
  <p:tag name="CHARTCOLORS" val="0"/>
  <p:tag name="FIBNUMRESULTS" val="5"/>
  <p:tag name="ALWAYSOPENPOLL" val="False"/>
  <p:tag name="ROTATIONINTERVAL" val="2"/>
  <p:tag name="USESCHEMECOLORS" val="True"/>
  <p:tag name="REALTIMEBACKUPPATH" val="(None)"/>
  <p:tag name="BULLETTYPE" val="3"/>
  <p:tag name="BUBBLENAMEVISIBLE" val="True"/>
  <p:tag name="ALLOWUSERFEEDBACK" val="True"/>
  <p:tag name="ANSWERNOWSTYLE" val="-1"/>
  <p:tag name="GRIDOPACITY" val="90"/>
  <p:tag name="PRRESPONSE10" val="1"/>
  <p:tag name="CHARTLABELS" val="1"/>
  <p:tag name="RACEANIMATIONSPEED" val="3"/>
  <p:tag name="NUMRESPONSES" val="1"/>
  <p:tag name="CUSTOMCELLBACKCOLOR4" val="-8355712"/>
  <p:tag name="PRRESPONSE7" val="4"/>
  <p:tag name="FIBINCLUDEOTHER" val="True"/>
  <p:tag name="DELIMITERS" val="3.1"/>
  <p:tag name="TASKPANEKEY" val="d465fd85-5448-4d28-bdeb-ca0aeaf1f21e"/>
  <p:tag name="TPFULLVERSION" val="4.3.2.1178"/>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CC"/>
        </a:solidFill>
        <a:ln w="57150" cap="flat" cmpd="sng" algn="ctr">
          <a:noFill/>
          <a:prstDash val="solid"/>
          <a:round/>
          <a:headEnd type="none" w="med" len="med"/>
          <a:tailEnd type="none" w="med" len="med"/>
        </a:ln>
        <a:effectLst/>
      </a:spPr>
      <a:bodyPr vert="horz" wrap="none" lIns="91434" tIns="45717" rIns="91434" bIns="45717" numCol="1" anchor="ctr" anchorCtr="0" compatLnSpc="1">
        <a:prstTxWarp prst="textNoShape">
          <a:avLst/>
        </a:prstTxWarp>
      </a:bodyPr>
      <a:lstStyle>
        <a:defPPr marL="0" marR="0" indent="0" algn="ctr" defTabSz="3135313" rtl="0" eaLnBrk="1" fontAlgn="base" latinLnBrk="0" hangingPunct="1">
          <a:lnSpc>
            <a:spcPct val="100000"/>
          </a:lnSpc>
          <a:spcBef>
            <a:spcPct val="0"/>
          </a:spcBef>
          <a:spcAft>
            <a:spcPct val="0"/>
          </a:spcAft>
          <a:buClrTx/>
          <a:buSzTx/>
          <a:buFontTx/>
          <a:buNone/>
          <a:tabLst>
            <a:tab pos="7104063" algn="l"/>
          </a:tabLst>
          <a:defRPr kumimoji="0" lang="en-US" sz="6200" b="0" i="0" u="none" strike="noStrike" cap="none" normalizeH="0" baseline="0" smtClean="0">
            <a:ln>
              <a:noFill/>
            </a:ln>
            <a:solidFill>
              <a:srgbClr val="FFFF00"/>
            </a:solidFill>
            <a:effectLst/>
            <a:latin typeface="Arial" charset="0"/>
          </a:defRPr>
        </a:defPPr>
      </a:lstStyle>
    </a:spDef>
    <a:lnDef>
      <a:spPr bwMode="auto">
        <a:xfrm>
          <a:off x="0" y="0"/>
          <a:ext cx="1" cy="1"/>
        </a:xfrm>
        <a:custGeom>
          <a:avLst/>
          <a:gdLst/>
          <a:ahLst/>
          <a:cxnLst/>
          <a:rect l="0" t="0" r="0" b="0"/>
          <a:pathLst/>
        </a:custGeom>
        <a:solidFill>
          <a:srgbClr val="0000CC"/>
        </a:solidFill>
        <a:ln w="57150" cap="flat" cmpd="sng" algn="ctr">
          <a:noFill/>
          <a:prstDash val="solid"/>
          <a:round/>
          <a:headEnd type="none" w="med" len="med"/>
          <a:tailEnd type="none" w="med" len="med"/>
        </a:ln>
        <a:effectLst/>
      </a:spPr>
      <a:bodyPr vert="horz" wrap="none" lIns="91434" tIns="45717" rIns="91434" bIns="45717" numCol="1" anchor="ctr" anchorCtr="0" compatLnSpc="1">
        <a:prstTxWarp prst="textNoShape">
          <a:avLst/>
        </a:prstTxWarp>
      </a:bodyPr>
      <a:lstStyle>
        <a:defPPr marL="0" marR="0" indent="0" algn="ctr" defTabSz="3135313" rtl="0" eaLnBrk="1" fontAlgn="base" latinLnBrk="0" hangingPunct="1">
          <a:lnSpc>
            <a:spcPct val="100000"/>
          </a:lnSpc>
          <a:spcBef>
            <a:spcPct val="0"/>
          </a:spcBef>
          <a:spcAft>
            <a:spcPct val="0"/>
          </a:spcAft>
          <a:buClrTx/>
          <a:buSzTx/>
          <a:buFontTx/>
          <a:buNone/>
          <a:tabLst>
            <a:tab pos="7104063" algn="l"/>
          </a:tabLst>
          <a:defRPr kumimoji="0" lang="en-US" sz="6200" b="0" i="0" u="none" strike="noStrike" cap="none" normalizeH="0" baseline="0" smtClean="0">
            <a:ln>
              <a:noFill/>
            </a:ln>
            <a:solidFill>
              <a:srgbClr val="FFFF00"/>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21844</TotalTime>
  <Words>710</Words>
  <Application>Microsoft Office PowerPoint</Application>
  <PresentationFormat>Custom</PresentationFormat>
  <Paragraphs>133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MS PGothic</vt:lpstr>
      <vt:lpstr>Arial</vt:lpstr>
      <vt:lpstr>Calibri</vt:lpstr>
      <vt:lpstr>Times New Roman</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AJ Schwichtenberg</dc:creator>
  <cp:lastModifiedBy>Brandon Waggoner</cp:lastModifiedBy>
  <cp:revision>463</cp:revision>
  <cp:lastPrinted>2013-07-18T16:42:01Z</cp:lastPrinted>
  <dcterms:created xsi:type="dcterms:W3CDTF">2005-01-17T16:52:04Z</dcterms:created>
  <dcterms:modified xsi:type="dcterms:W3CDTF">2018-03-22T21:05:16Z</dcterms:modified>
</cp:coreProperties>
</file>