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2"/>
  </p:notesMasterIdLst>
  <p:sldIdLst>
    <p:sldId id="256" r:id="rId2"/>
    <p:sldId id="283" r:id="rId3"/>
    <p:sldId id="277" r:id="rId4"/>
    <p:sldId id="257" r:id="rId5"/>
    <p:sldId id="259" r:id="rId6"/>
    <p:sldId id="271" r:id="rId7"/>
    <p:sldId id="278" r:id="rId8"/>
    <p:sldId id="260" r:id="rId9"/>
    <p:sldId id="262" r:id="rId10"/>
    <p:sldId id="263" r:id="rId11"/>
    <p:sldId id="264" r:id="rId12"/>
    <p:sldId id="265" r:id="rId13"/>
    <p:sldId id="272" r:id="rId14"/>
    <p:sldId id="273" r:id="rId15"/>
    <p:sldId id="274" r:id="rId16"/>
    <p:sldId id="276" r:id="rId17"/>
    <p:sldId id="266" r:id="rId18"/>
    <p:sldId id="282" r:id="rId19"/>
    <p:sldId id="267" r:id="rId20"/>
    <p:sldId id="268" r:id="rId21"/>
    <p:sldId id="269" r:id="rId22"/>
    <p:sldId id="270" r:id="rId23"/>
    <p:sldId id="279" r:id="rId24"/>
    <p:sldId id="281" r:id="rId25"/>
    <p:sldId id="280" r:id="rId26"/>
    <p:sldId id="275"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90" autoAdjust="0"/>
    <p:restoredTop sz="94286" autoAdjust="0"/>
  </p:normalViewPr>
  <p:slideViewPr>
    <p:cSldViewPr snapToGrid="0">
      <p:cViewPr varScale="1">
        <p:scale>
          <a:sx n="85" d="100"/>
          <a:sy n="85" d="100"/>
        </p:scale>
        <p:origin x="90" y="10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45AD1-4163-4014-8E5B-889941704BEB}" type="datetimeFigureOut">
              <a:rPr lang="en-US" smtClean="0"/>
              <a:t>7/1/2019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C621AA-9E50-4E65-A24D-37A7F6D6F2F8}" type="slidenum">
              <a:rPr lang="en-US" smtClean="0"/>
              <a:t>‹#›</a:t>
            </a:fld>
            <a:endParaRPr lang="en-US"/>
          </a:p>
        </p:txBody>
      </p:sp>
    </p:spTree>
    <p:extLst>
      <p:ext uri="{BB962C8B-B14F-4D97-AF65-F5344CB8AC3E}">
        <p14:creationId xmlns:p14="http://schemas.microsoft.com/office/powerpoint/2010/main" val="4085059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prepare students to conduct structured consciousness raising and skill training groups in such areas as stress management, wellness, anger control and assertiveness training, problem solving.</a:t>
            </a:r>
          </a:p>
          <a:p>
            <a:endParaRPr lang="en-US" dirty="0"/>
          </a:p>
        </p:txBody>
      </p:sp>
      <p:sp>
        <p:nvSpPr>
          <p:cNvPr id="4" name="Slide Number Placeholder 3"/>
          <p:cNvSpPr>
            <a:spLocks noGrp="1"/>
          </p:cNvSpPr>
          <p:nvPr>
            <p:ph type="sldNum" sz="quarter" idx="5"/>
          </p:nvPr>
        </p:nvSpPr>
        <p:spPr/>
        <p:txBody>
          <a:bodyPr/>
          <a:lstStyle/>
          <a:p>
            <a:fld id="{9AC621AA-9E50-4E65-A24D-37A7F6D6F2F8}" type="slidenum">
              <a:rPr lang="en-US" smtClean="0"/>
              <a:t>14</a:t>
            </a:fld>
            <a:endParaRPr lang="en-US"/>
          </a:p>
        </p:txBody>
      </p:sp>
    </p:spTree>
    <p:extLst>
      <p:ext uri="{BB962C8B-B14F-4D97-AF65-F5344CB8AC3E}">
        <p14:creationId xmlns:p14="http://schemas.microsoft.com/office/powerpoint/2010/main" val="4085951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Positive: rewarding affective experiences, group cohesiveness, increased self-awareness, realization of personal influence, personal growth and internal change, and professional identity development</a:t>
            </a:r>
          </a:p>
          <a:p>
            <a:pPr lvl="1"/>
            <a:r>
              <a:rPr lang="en-US" dirty="0"/>
              <a:t>Challenging: interpersonal difficulties with other group members and/or coleaders, negotiating the changing roles of group member and co-leader, feeling overwhelmed or incompetent to handle critical incidents within the group, and difficulties addressing and navigating diversity issues within the group.</a:t>
            </a:r>
          </a:p>
          <a:p>
            <a:pPr lvl="1"/>
            <a:r>
              <a:rPr lang="en-US" dirty="0"/>
              <a:t>Mixed: Participants articulated how they came through the experience with increased self-awareness, positive growth, and meaningful change, despite the challenges. </a:t>
            </a:r>
          </a:p>
          <a:p>
            <a:endParaRPr lang="en-US" dirty="0"/>
          </a:p>
        </p:txBody>
      </p:sp>
      <p:sp>
        <p:nvSpPr>
          <p:cNvPr id="4" name="Slide Number Placeholder 3"/>
          <p:cNvSpPr>
            <a:spLocks noGrp="1"/>
          </p:cNvSpPr>
          <p:nvPr>
            <p:ph type="sldNum" sz="quarter" idx="5"/>
          </p:nvPr>
        </p:nvSpPr>
        <p:spPr/>
        <p:txBody>
          <a:bodyPr/>
          <a:lstStyle/>
          <a:p>
            <a:fld id="{9AC621AA-9E50-4E65-A24D-37A7F6D6F2F8}" type="slidenum">
              <a:rPr lang="en-US" smtClean="0"/>
              <a:t>18</a:t>
            </a:fld>
            <a:endParaRPr lang="en-US"/>
          </a:p>
        </p:txBody>
      </p:sp>
    </p:spTree>
    <p:extLst>
      <p:ext uri="{BB962C8B-B14F-4D97-AF65-F5344CB8AC3E}">
        <p14:creationId xmlns:p14="http://schemas.microsoft.com/office/powerpoint/2010/main" val="1286009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Jorlan</a:t>
            </a:r>
            <a:r>
              <a:rPr lang="en-US" dirty="0"/>
              <a:t> understood that as a group leader she needed to adopt different roles such as an ally and an advocate in order to help Mary navigate personal and systemic change (Strategies and Skills A11). </a:t>
            </a:r>
            <a:r>
              <a:rPr lang="en-US" dirty="0" err="1"/>
              <a:t>Jorlan</a:t>
            </a:r>
            <a:r>
              <a:rPr lang="en-US" dirty="0"/>
              <a:t> learned and shared with the group members’ information relevant to advocacy services for the lesbian and gay community (Awareness 5; Social Justice Advocacy 8). In addition, </a:t>
            </a:r>
            <a:r>
              <a:rPr lang="en-US" dirty="0" err="1"/>
              <a:t>Jorlan</a:t>
            </a:r>
            <a:r>
              <a:rPr lang="en-US" dirty="0"/>
              <a:t> invited Mary to share with the group, rituals conducive to healing that are important to Mary (Strategies and Skills, B8). Mary was able to experience acceptance, worthiness, and connection to group members who in turn, through mutual empathy, were able to support each other’s journey of healing. </a:t>
            </a:r>
            <a:r>
              <a:rPr lang="en-US" dirty="0" err="1"/>
              <a:t>Jorlan</a:t>
            </a:r>
            <a:r>
              <a:rPr lang="en-US" dirty="0"/>
              <a:t> focused on inviting group members to share their stories so that their voices could be heard and she emphasized linking group members’ experiences in order to foster universality and instillation of hope (Strategies and Skills A5). Mary shared the process of altar making as a healing ritual in her cultural context. The process of altar creating served as an intervention conducive to coping with grieving by maintaining a relationship with the deceased, consistent with the collectivistic cultures. (Strategies and Skills, B7). In the process, Mary modeled respect for group members’ worldviews and effectively addressed issues raised by group members in a cultural context. (Awareness 3, 4; Strategies and Skills A1, A10)</a:t>
            </a:r>
          </a:p>
        </p:txBody>
      </p:sp>
      <p:sp>
        <p:nvSpPr>
          <p:cNvPr id="4" name="Slide Number Placeholder 3"/>
          <p:cNvSpPr>
            <a:spLocks noGrp="1"/>
          </p:cNvSpPr>
          <p:nvPr>
            <p:ph type="sldNum" sz="quarter" idx="10"/>
          </p:nvPr>
        </p:nvSpPr>
        <p:spPr/>
        <p:txBody>
          <a:bodyPr/>
          <a:lstStyle/>
          <a:p>
            <a:fld id="{9AC621AA-9E50-4E65-A24D-37A7F6D6F2F8}" type="slidenum">
              <a:rPr lang="en-US" smtClean="0"/>
              <a:t>26</a:t>
            </a:fld>
            <a:endParaRPr lang="en-US"/>
          </a:p>
        </p:txBody>
      </p:sp>
    </p:spTree>
    <p:extLst>
      <p:ext uri="{BB962C8B-B14F-4D97-AF65-F5344CB8AC3E}">
        <p14:creationId xmlns:p14="http://schemas.microsoft.com/office/powerpoint/2010/main" val="2580103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7/1/2019</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7/1/2019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7/1/2019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7/1/2019</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7/1/2019</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cacrep.org/about-cacrep/"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cacrep.org/wp-content/uploads/2018/05/2016-Standards-with-Glossary-5.3.2018.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cacrep.org/wp-content/uploads/2018/05/2016-Standards-with-Glossary-5.3.2018.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cacrep.org/wp-content/uploads/2018/05/2016-Standards-with-Glossary-5.3.2018.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cacrep.org/wp-content/uploads/2018/05/2016-Standards-with-Glossary-5.3.2018.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cacrep.org/wp-content/uploads/2018/05/2016-Standards-with-Glossary-5.3.2018.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cacrep.org/wp-content/uploads/2018/05/2016-Standards-with-Glossary-5.3.2018.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dx.doi.org.ezproxy.liberty.edu/10.1002/cvj.12055"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dx.doi.org.ezproxy.liberty.edu/10.1002/cvj.12055"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dx.doi.org.ezproxy.liberty.edu/10.1002/cvj.12055"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aservic.org/wp-content/uploads/2017/02/ASERVIC-Spiritual-Competencies_FINAL.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aservic.org/wp-content/uploads/2017/02/ASERVIC-Spiritual-Competencies_FINAL.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aservic.org/wp-content/uploads/2017/02/ASERVIC-Spiritual-Competencies_FINAL.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aservic.org/wp-content/uploads/2017/02/ASERVIC-Spiritual-Competencies_FINAL.pd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aservic.org/wp-content/uploads/2017/02/ASERVIC-Spiritual-Competencies_FINAL.pd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aservic.org/wp-content/uploads/2017/02/ASERVIC-Spiritual-Competencies_FINAL.pdf"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aservic.org/wp-content/uploads/2017/02/ASERVIC-Spiritual-Competencies_FINAL.pdf"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aservic.org/wp-content/uploads/2017/02/ASERVIC-Spiritual-Competencies_FINAL.pdf"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dx.doi.org.ezproxy.liberty.edu/10.1002/cvj.12055"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dx.doi.org.ezproxy.liberty.edu/10.1002/cvj.12055"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dx.doi.org.ezproxy.liberty.edu/10.1002/cvj.12055"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dx.doi.org.ezproxy.liberty.edu/10.1002/cvj.12055"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dx.doi.org.ezproxy.liberty.edu/10.1002/cvj.12055"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counseling.org/docs/ethics/2014-aca-code-of-ethics.pdf"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www.cacrep.org/wp-content/uploads/2018/05/2016-Standards-with-Glossary-5.3.2018.pdf"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dx.doi.org.ezproxy.liberty.edu/10.1002/cvj.12055"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counseling.org/docs/ethics/2014-aca-code-of-ethics.pdf"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Standards of Training for Group Workers</a:t>
            </a:r>
            <a:endParaRPr lang="en-US" dirty="0"/>
          </a:p>
        </p:txBody>
      </p:sp>
      <p:sp>
        <p:nvSpPr>
          <p:cNvPr id="3" name="Subtitle 2"/>
          <p:cNvSpPr>
            <a:spLocks noGrp="1"/>
          </p:cNvSpPr>
          <p:nvPr>
            <p:ph type="subTitle" idx="1"/>
          </p:nvPr>
        </p:nvSpPr>
        <p:spPr/>
        <p:txBody>
          <a:bodyPr/>
          <a:lstStyle/>
          <a:p>
            <a:r>
              <a:rPr lang="en-US" dirty="0"/>
              <a:t>Brandon Waggoner and Rachel Parrish-Martin</a:t>
            </a:r>
          </a:p>
          <a:p>
            <a:r>
              <a:rPr lang="en-US" dirty="0"/>
              <a:t>Liberty University</a:t>
            </a:r>
          </a:p>
        </p:txBody>
      </p:sp>
    </p:spTree>
    <p:extLst>
      <p:ext uri="{BB962C8B-B14F-4D97-AF65-F5344CB8AC3E}">
        <p14:creationId xmlns:p14="http://schemas.microsoft.com/office/powerpoint/2010/main" val="327752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training</a:t>
            </a:r>
          </a:p>
        </p:txBody>
      </p:sp>
      <p:sp>
        <p:nvSpPr>
          <p:cNvPr id="3" name="Content Placeholder 2"/>
          <p:cNvSpPr>
            <a:spLocks noGrp="1"/>
          </p:cNvSpPr>
          <p:nvPr>
            <p:ph idx="1"/>
          </p:nvPr>
        </p:nvSpPr>
        <p:spPr/>
        <p:txBody>
          <a:bodyPr>
            <a:normAutofit lnSpcReduction="10000"/>
          </a:bodyPr>
          <a:lstStyle/>
          <a:p>
            <a:r>
              <a:rPr lang="en-US" dirty="0"/>
              <a:t>Core competencies</a:t>
            </a:r>
          </a:p>
          <a:p>
            <a:r>
              <a:rPr lang="en-US" dirty="0"/>
              <a:t>Consistent with CACREP standards</a:t>
            </a:r>
          </a:p>
          <a:p>
            <a:r>
              <a:rPr lang="en-US" dirty="0"/>
              <a:t>Does not qualify for independent practice</a:t>
            </a:r>
          </a:p>
          <a:p>
            <a:r>
              <a:rPr lang="en-US" dirty="0"/>
              <a:t>Master’s degrees prepare counselors with these standards</a:t>
            </a:r>
          </a:p>
          <a:p>
            <a:r>
              <a:rPr lang="en-US" dirty="0"/>
              <a:t>Prerequisite for advanced group work</a:t>
            </a:r>
          </a:p>
          <a:p>
            <a:endParaRPr lang="en-US" dirty="0"/>
          </a:p>
          <a:p>
            <a:pPr marL="0" lvl="0" indent="0">
              <a:buClr>
                <a:srgbClr val="B71E42"/>
              </a:buClr>
              <a:buNone/>
            </a:pPr>
            <a:r>
              <a:rPr lang="en-US" sz="1300" dirty="0">
                <a:solidFill>
                  <a:prstClr val="black"/>
                </a:solidFill>
              </a:rPr>
              <a:t>Wilson, F. R., </a:t>
            </a:r>
            <a:r>
              <a:rPr lang="en-US" sz="1300" dirty="0" err="1">
                <a:solidFill>
                  <a:prstClr val="black"/>
                </a:solidFill>
              </a:rPr>
              <a:t>Rapin</a:t>
            </a:r>
            <a:r>
              <a:rPr lang="en-US" sz="1300" dirty="0">
                <a:solidFill>
                  <a:prstClr val="black"/>
                </a:solidFill>
              </a:rPr>
              <a:t>, L. S., &amp; Haley-</a:t>
            </a:r>
            <a:r>
              <a:rPr lang="en-US" sz="1300" dirty="0" err="1">
                <a:solidFill>
                  <a:prstClr val="black"/>
                </a:solidFill>
              </a:rPr>
              <a:t>Banez</a:t>
            </a:r>
            <a:r>
              <a:rPr lang="en-US" sz="1300" dirty="0">
                <a:solidFill>
                  <a:prstClr val="black"/>
                </a:solidFill>
              </a:rPr>
              <a:t>, L. (2000). Association for Specialists in Group Work: Professional standards for the training of group 	workers. </a:t>
            </a:r>
            <a:r>
              <a:rPr lang="en-US" sz="1300" i="1" dirty="0">
                <a:solidFill>
                  <a:prstClr val="black"/>
                </a:solidFill>
              </a:rPr>
              <a:t>Journal for Specialists in Group Work</a:t>
            </a:r>
            <a:r>
              <a:rPr lang="en-US" sz="1300" dirty="0">
                <a:solidFill>
                  <a:prstClr val="black"/>
                </a:solidFill>
              </a:rPr>
              <a:t>, </a:t>
            </a:r>
            <a:r>
              <a:rPr lang="en-US" sz="1300" i="1" dirty="0">
                <a:solidFill>
                  <a:prstClr val="black"/>
                </a:solidFill>
              </a:rPr>
              <a:t>25</a:t>
            </a:r>
            <a:r>
              <a:rPr lang="en-US" sz="1300" dirty="0">
                <a:solidFill>
                  <a:prstClr val="black"/>
                </a:solidFill>
              </a:rPr>
              <a:t>(4), 327-342.</a:t>
            </a:r>
          </a:p>
          <a:p>
            <a:pPr marL="0" indent="0">
              <a:buNone/>
            </a:pPr>
            <a:endParaRPr lang="en-US" dirty="0"/>
          </a:p>
        </p:txBody>
      </p:sp>
    </p:spTree>
    <p:extLst>
      <p:ext uri="{BB962C8B-B14F-4D97-AF65-F5344CB8AC3E}">
        <p14:creationId xmlns:p14="http://schemas.microsoft.com/office/powerpoint/2010/main" val="2217117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training Curriculum</a:t>
            </a:r>
          </a:p>
        </p:txBody>
      </p:sp>
      <p:sp>
        <p:nvSpPr>
          <p:cNvPr id="3" name="Content Placeholder 2"/>
          <p:cNvSpPr>
            <a:spLocks noGrp="1"/>
          </p:cNvSpPr>
          <p:nvPr>
            <p:ph idx="1"/>
          </p:nvPr>
        </p:nvSpPr>
        <p:spPr>
          <a:xfrm>
            <a:off x="1451579" y="2015732"/>
            <a:ext cx="9603275" cy="3972473"/>
          </a:xfrm>
        </p:spPr>
        <p:txBody>
          <a:bodyPr>
            <a:normAutofit fontScale="92500" lnSpcReduction="10000"/>
          </a:bodyPr>
          <a:lstStyle/>
          <a:p>
            <a:r>
              <a:rPr lang="en-US" dirty="0"/>
              <a:t>At least one course in group work that addresses:</a:t>
            </a:r>
          </a:p>
          <a:p>
            <a:pPr lvl="1"/>
            <a:r>
              <a:rPr lang="en-US" dirty="0"/>
              <a:t>Scope of practice</a:t>
            </a:r>
          </a:p>
          <a:p>
            <a:pPr lvl="1"/>
            <a:r>
              <a:rPr lang="en-US" dirty="0"/>
              <a:t>Types of group work</a:t>
            </a:r>
          </a:p>
          <a:p>
            <a:pPr lvl="1"/>
            <a:r>
              <a:rPr lang="en-US" dirty="0"/>
              <a:t>Group development</a:t>
            </a:r>
          </a:p>
          <a:p>
            <a:pPr lvl="1"/>
            <a:r>
              <a:rPr lang="en-US" dirty="0"/>
              <a:t>Group process and dynamics</a:t>
            </a:r>
          </a:p>
          <a:p>
            <a:pPr lvl="1"/>
            <a:r>
              <a:rPr lang="en-US" dirty="0"/>
              <a:t>Group leadership</a:t>
            </a:r>
          </a:p>
          <a:p>
            <a:pPr lvl="1"/>
            <a:r>
              <a:rPr lang="en-US" dirty="0"/>
              <a:t>Standards of training and practice</a:t>
            </a:r>
          </a:p>
          <a:p>
            <a:r>
              <a:rPr lang="en-US" dirty="0"/>
              <a:t>A minimum of 10 hours (20 recommended) of observation and participation </a:t>
            </a:r>
          </a:p>
          <a:p>
            <a:pPr marL="0" indent="0">
              <a:buNone/>
            </a:pPr>
            <a:endParaRPr lang="en-US" sz="1300" dirty="0">
              <a:solidFill>
                <a:prstClr val="black"/>
              </a:solidFill>
            </a:endParaRPr>
          </a:p>
          <a:p>
            <a:pPr marL="0" indent="0">
              <a:buNone/>
            </a:pPr>
            <a:r>
              <a:rPr lang="en-US" sz="1300" dirty="0">
                <a:solidFill>
                  <a:prstClr val="black"/>
                </a:solidFill>
              </a:rPr>
              <a:t>Wilson, F. R., </a:t>
            </a:r>
            <a:r>
              <a:rPr lang="en-US" sz="1300" dirty="0" err="1">
                <a:solidFill>
                  <a:prstClr val="black"/>
                </a:solidFill>
              </a:rPr>
              <a:t>Rapin</a:t>
            </a:r>
            <a:r>
              <a:rPr lang="en-US" sz="1300" dirty="0">
                <a:solidFill>
                  <a:prstClr val="black"/>
                </a:solidFill>
              </a:rPr>
              <a:t>, L. S., &amp; Haley-</a:t>
            </a:r>
            <a:r>
              <a:rPr lang="en-US" sz="1300" dirty="0" err="1">
                <a:solidFill>
                  <a:prstClr val="black"/>
                </a:solidFill>
              </a:rPr>
              <a:t>Banez</a:t>
            </a:r>
            <a:r>
              <a:rPr lang="en-US" sz="1300" dirty="0">
                <a:solidFill>
                  <a:prstClr val="black"/>
                </a:solidFill>
              </a:rPr>
              <a:t>, L. (2000). Association for Specialists in Group Work: Professional standards for the training of group 	workers. </a:t>
            </a:r>
            <a:r>
              <a:rPr lang="en-US" sz="1300" i="1" dirty="0">
                <a:solidFill>
                  <a:prstClr val="black"/>
                </a:solidFill>
              </a:rPr>
              <a:t>Journal for Specialists in Group Work</a:t>
            </a:r>
            <a:r>
              <a:rPr lang="en-US" sz="1300" dirty="0">
                <a:solidFill>
                  <a:prstClr val="black"/>
                </a:solidFill>
              </a:rPr>
              <a:t>, </a:t>
            </a:r>
            <a:r>
              <a:rPr lang="en-US" sz="1300" i="1" dirty="0">
                <a:solidFill>
                  <a:prstClr val="black"/>
                </a:solidFill>
              </a:rPr>
              <a:t>25</a:t>
            </a:r>
            <a:r>
              <a:rPr lang="en-US" sz="1300" dirty="0">
                <a:solidFill>
                  <a:prstClr val="black"/>
                </a:solidFill>
              </a:rPr>
              <a:t>(4), 327-342.</a:t>
            </a:r>
          </a:p>
          <a:p>
            <a:pPr marL="0" indent="0">
              <a:buNone/>
            </a:pPr>
            <a:endParaRPr lang="en-US" dirty="0"/>
          </a:p>
        </p:txBody>
      </p:sp>
    </p:spTree>
    <p:extLst>
      <p:ext uri="{BB962C8B-B14F-4D97-AF65-F5344CB8AC3E}">
        <p14:creationId xmlns:p14="http://schemas.microsoft.com/office/powerpoint/2010/main" val="1840848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Specialization training</a:t>
            </a:r>
          </a:p>
        </p:txBody>
      </p:sp>
      <p:sp>
        <p:nvSpPr>
          <p:cNvPr id="3" name="Content Placeholder 2"/>
          <p:cNvSpPr>
            <a:spLocks noGrp="1"/>
          </p:cNvSpPr>
          <p:nvPr>
            <p:ph idx="1"/>
          </p:nvPr>
        </p:nvSpPr>
        <p:spPr>
          <a:xfrm>
            <a:off x="1451579" y="2015732"/>
            <a:ext cx="9603275" cy="3927868"/>
          </a:xfrm>
        </p:spPr>
        <p:txBody>
          <a:bodyPr>
            <a:normAutofit fontScale="92500" lnSpcReduction="20000"/>
          </a:bodyPr>
          <a:lstStyle/>
          <a:p>
            <a:r>
              <a:rPr lang="en-US" dirty="0"/>
              <a:t>Knowledge, skills, and experiences necessary for independent practice </a:t>
            </a:r>
          </a:p>
          <a:p>
            <a:r>
              <a:rPr lang="en-US" dirty="0"/>
              <a:t>Four areas of advanced practice</a:t>
            </a:r>
          </a:p>
          <a:p>
            <a:pPr lvl="1"/>
            <a:r>
              <a:rPr lang="en-US" dirty="0"/>
              <a:t>Task/Work Group Facilitation</a:t>
            </a:r>
          </a:p>
          <a:p>
            <a:pPr lvl="1"/>
            <a:r>
              <a:rPr lang="en-US" dirty="0"/>
              <a:t>Group Psychoeducation</a:t>
            </a:r>
          </a:p>
          <a:p>
            <a:pPr lvl="1"/>
            <a:r>
              <a:rPr lang="en-US" dirty="0"/>
              <a:t>Group Counseling</a:t>
            </a:r>
          </a:p>
          <a:p>
            <a:pPr lvl="1"/>
            <a:r>
              <a:rPr lang="en-US" dirty="0"/>
              <a:t>Group Psychotherapy</a:t>
            </a:r>
          </a:p>
          <a:p>
            <a:r>
              <a:rPr lang="en-US" dirty="0"/>
              <a:t>Built upon ACA’s model definition of working stages</a:t>
            </a:r>
          </a:p>
          <a:p>
            <a:r>
              <a:rPr lang="en-US" dirty="0"/>
              <a:t>Presumes mastery of core training</a:t>
            </a:r>
          </a:p>
          <a:p>
            <a:pPr marL="0" indent="0">
              <a:buNone/>
            </a:pPr>
            <a:endParaRPr lang="en-US" dirty="0"/>
          </a:p>
          <a:p>
            <a:pPr marL="0" lvl="0" indent="0">
              <a:buClr>
                <a:srgbClr val="B71E42"/>
              </a:buClr>
              <a:buNone/>
            </a:pPr>
            <a:r>
              <a:rPr lang="en-US" sz="1400" dirty="0">
                <a:solidFill>
                  <a:prstClr val="black"/>
                </a:solidFill>
              </a:rPr>
              <a:t>Wilson, F. R., </a:t>
            </a:r>
            <a:r>
              <a:rPr lang="en-US" sz="1400" dirty="0" err="1">
                <a:solidFill>
                  <a:prstClr val="black"/>
                </a:solidFill>
              </a:rPr>
              <a:t>Rapin</a:t>
            </a:r>
            <a:r>
              <a:rPr lang="en-US" sz="1400" dirty="0">
                <a:solidFill>
                  <a:prstClr val="black"/>
                </a:solidFill>
              </a:rPr>
              <a:t>, L. S., &amp; Haley-</a:t>
            </a:r>
            <a:r>
              <a:rPr lang="en-US" sz="1400" dirty="0" err="1">
                <a:solidFill>
                  <a:prstClr val="black"/>
                </a:solidFill>
              </a:rPr>
              <a:t>Banez</a:t>
            </a:r>
            <a:r>
              <a:rPr lang="en-US" sz="1400" dirty="0">
                <a:solidFill>
                  <a:prstClr val="black"/>
                </a:solidFill>
              </a:rPr>
              <a:t>, L. (2000). Association for Specialists in Group Work: Professional standards for the training 	of 	group workers. </a:t>
            </a:r>
            <a:r>
              <a:rPr lang="en-US" sz="1400" i="1" dirty="0">
                <a:solidFill>
                  <a:prstClr val="black"/>
                </a:solidFill>
              </a:rPr>
              <a:t>Journal for Specialists in Group Work</a:t>
            </a:r>
            <a:r>
              <a:rPr lang="en-US" sz="1400" dirty="0">
                <a:solidFill>
                  <a:prstClr val="black"/>
                </a:solidFill>
              </a:rPr>
              <a:t>, </a:t>
            </a:r>
            <a:r>
              <a:rPr lang="en-US" sz="1400" i="1" dirty="0">
                <a:solidFill>
                  <a:prstClr val="black"/>
                </a:solidFill>
              </a:rPr>
              <a:t>25</a:t>
            </a:r>
            <a:r>
              <a:rPr lang="en-US" sz="1400" dirty="0">
                <a:solidFill>
                  <a:prstClr val="black"/>
                </a:solidFill>
              </a:rPr>
              <a:t>(4), 327-342.</a:t>
            </a:r>
          </a:p>
          <a:p>
            <a:pPr marL="0" indent="0">
              <a:buNone/>
            </a:pPr>
            <a:endParaRPr lang="en-US" dirty="0"/>
          </a:p>
        </p:txBody>
      </p:sp>
    </p:spTree>
    <p:extLst>
      <p:ext uri="{BB962C8B-B14F-4D97-AF65-F5344CB8AC3E}">
        <p14:creationId xmlns:p14="http://schemas.microsoft.com/office/powerpoint/2010/main" val="2058988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Specialization training: Task/Work Group Facilitation</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a:t>Organizational development, management, and consultation</a:t>
            </a:r>
          </a:p>
          <a:p>
            <a:r>
              <a:rPr lang="en-US" dirty="0"/>
              <a:t>Theory and practice of task/work group facilitation</a:t>
            </a:r>
          </a:p>
          <a:p>
            <a:r>
              <a:rPr lang="en-US" dirty="0"/>
              <a:t>Coursework includes:</a:t>
            </a:r>
          </a:p>
          <a:p>
            <a:pPr lvl="1"/>
            <a:r>
              <a:rPr lang="en-US" dirty="0"/>
              <a:t>Organization development</a:t>
            </a:r>
          </a:p>
          <a:p>
            <a:pPr lvl="1"/>
            <a:r>
              <a:rPr lang="en-US" dirty="0"/>
              <a:t>Consultation, management </a:t>
            </a:r>
          </a:p>
          <a:p>
            <a:pPr lvl="1"/>
            <a:r>
              <a:rPr lang="en-US" dirty="0"/>
              <a:t>Sociology</a:t>
            </a:r>
          </a:p>
          <a:p>
            <a:pPr marL="457200" lvl="1" indent="0">
              <a:buNone/>
            </a:pPr>
            <a:endParaRPr lang="en-US" dirty="0"/>
          </a:p>
          <a:p>
            <a:pPr marL="0" lvl="0" indent="0">
              <a:buClr>
                <a:srgbClr val="B71E42"/>
              </a:buClr>
              <a:buNone/>
            </a:pPr>
            <a:r>
              <a:rPr lang="en-US" sz="1300" dirty="0">
                <a:solidFill>
                  <a:prstClr val="black"/>
                </a:solidFill>
              </a:rPr>
              <a:t>Wilson, F. R., </a:t>
            </a:r>
            <a:r>
              <a:rPr lang="en-US" sz="1300" dirty="0" err="1">
                <a:solidFill>
                  <a:prstClr val="black"/>
                </a:solidFill>
              </a:rPr>
              <a:t>Rapin</a:t>
            </a:r>
            <a:r>
              <a:rPr lang="en-US" sz="1300" dirty="0">
                <a:solidFill>
                  <a:prstClr val="black"/>
                </a:solidFill>
              </a:rPr>
              <a:t>, L. S., &amp; Haley-</a:t>
            </a:r>
            <a:r>
              <a:rPr lang="en-US" sz="1300" dirty="0" err="1">
                <a:solidFill>
                  <a:prstClr val="black"/>
                </a:solidFill>
              </a:rPr>
              <a:t>Banez</a:t>
            </a:r>
            <a:r>
              <a:rPr lang="en-US" sz="1300" dirty="0">
                <a:solidFill>
                  <a:prstClr val="black"/>
                </a:solidFill>
              </a:rPr>
              <a:t>, L. (2000). Association for Specialists in Group Work: Professional standards for the training of group 	workers. </a:t>
            </a:r>
            <a:r>
              <a:rPr lang="en-US" sz="1300" i="1" dirty="0">
                <a:solidFill>
                  <a:prstClr val="black"/>
                </a:solidFill>
              </a:rPr>
              <a:t>Journal for Specialists in Group Work</a:t>
            </a:r>
            <a:r>
              <a:rPr lang="en-US" sz="1300" dirty="0">
                <a:solidFill>
                  <a:prstClr val="black"/>
                </a:solidFill>
              </a:rPr>
              <a:t>, </a:t>
            </a:r>
            <a:r>
              <a:rPr lang="en-US" sz="1300" i="1" dirty="0">
                <a:solidFill>
                  <a:prstClr val="black"/>
                </a:solidFill>
              </a:rPr>
              <a:t>25</a:t>
            </a:r>
            <a:r>
              <a:rPr lang="en-US" sz="1300" dirty="0">
                <a:solidFill>
                  <a:prstClr val="black"/>
                </a:solidFill>
              </a:rPr>
              <a:t>(4), 327-342.</a:t>
            </a:r>
          </a:p>
          <a:p>
            <a:pPr marL="0" indent="0">
              <a:buNone/>
            </a:pPr>
            <a:endParaRPr lang="en-US" dirty="0"/>
          </a:p>
        </p:txBody>
      </p:sp>
    </p:spTree>
    <p:extLst>
      <p:ext uri="{BB962C8B-B14F-4D97-AF65-F5344CB8AC3E}">
        <p14:creationId xmlns:p14="http://schemas.microsoft.com/office/powerpoint/2010/main" val="1971411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Specialization training: Group Psychoeducation</a:t>
            </a:r>
            <a:br>
              <a:rPr lang="en-US" dirty="0"/>
            </a:br>
            <a:endParaRPr lang="en-US" dirty="0"/>
          </a:p>
        </p:txBody>
      </p:sp>
      <p:sp>
        <p:nvSpPr>
          <p:cNvPr id="3" name="Content Placeholder 2"/>
          <p:cNvSpPr>
            <a:spLocks noGrp="1"/>
          </p:cNvSpPr>
          <p:nvPr>
            <p:ph idx="1"/>
          </p:nvPr>
        </p:nvSpPr>
        <p:spPr>
          <a:xfrm>
            <a:off x="1451579" y="2015732"/>
            <a:ext cx="9603275" cy="4017078"/>
          </a:xfrm>
        </p:spPr>
        <p:txBody>
          <a:bodyPr>
            <a:normAutofit fontScale="77500" lnSpcReduction="20000"/>
          </a:bodyPr>
          <a:lstStyle/>
          <a:p>
            <a:r>
              <a:rPr lang="en-US" dirty="0"/>
              <a:t>Organizational development, school and community counseling/psychology</a:t>
            </a:r>
          </a:p>
          <a:p>
            <a:r>
              <a:rPr lang="en-US" dirty="0"/>
              <a:t>Health promotion</a:t>
            </a:r>
          </a:p>
          <a:p>
            <a:r>
              <a:rPr lang="en-US" dirty="0"/>
              <a:t>Marketing, program development and evaluation</a:t>
            </a:r>
          </a:p>
          <a:p>
            <a:r>
              <a:rPr lang="en-US" dirty="0"/>
              <a:t>Organizational consultation, theory and practice of group psychoeducation</a:t>
            </a:r>
          </a:p>
          <a:p>
            <a:r>
              <a:rPr lang="en-US" dirty="0"/>
              <a:t>Coursework includes:</a:t>
            </a:r>
          </a:p>
          <a:p>
            <a:pPr lvl="1"/>
            <a:r>
              <a:rPr lang="en-US" dirty="0"/>
              <a:t>Community psychology </a:t>
            </a:r>
          </a:p>
          <a:p>
            <a:pPr lvl="1"/>
            <a:r>
              <a:rPr lang="en-US" dirty="0"/>
              <a:t>Consultation </a:t>
            </a:r>
          </a:p>
          <a:p>
            <a:pPr lvl="1"/>
            <a:r>
              <a:rPr lang="en-US" dirty="0"/>
              <a:t>Health promotion </a:t>
            </a:r>
          </a:p>
          <a:p>
            <a:pPr lvl="1"/>
            <a:r>
              <a:rPr lang="en-US" dirty="0"/>
              <a:t>Marketing </a:t>
            </a:r>
          </a:p>
          <a:p>
            <a:pPr lvl="1"/>
            <a:r>
              <a:rPr lang="en-US" dirty="0"/>
              <a:t>Curriculum design </a:t>
            </a:r>
          </a:p>
          <a:p>
            <a:pPr marL="457200" lvl="1" indent="0">
              <a:buNone/>
            </a:pPr>
            <a:endParaRPr lang="en-US" sz="1300" dirty="0">
              <a:solidFill>
                <a:prstClr val="black"/>
              </a:solidFill>
            </a:endParaRPr>
          </a:p>
          <a:p>
            <a:pPr marL="0" indent="0">
              <a:buNone/>
            </a:pPr>
            <a:r>
              <a:rPr lang="en-US" sz="1500" dirty="0">
                <a:solidFill>
                  <a:prstClr val="black"/>
                </a:solidFill>
              </a:rPr>
              <a:t>Wilson, F. R., </a:t>
            </a:r>
            <a:r>
              <a:rPr lang="en-US" sz="1500" dirty="0" err="1">
                <a:solidFill>
                  <a:prstClr val="black"/>
                </a:solidFill>
              </a:rPr>
              <a:t>Rapin</a:t>
            </a:r>
            <a:r>
              <a:rPr lang="en-US" sz="1500" dirty="0">
                <a:solidFill>
                  <a:prstClr val="black"/>
                </a:solidFill>
              </a:rPr>
              <a:t>, L. S., &amp; Haley-</a:t>
            </a:r>
            <a:r>
              <a:rPr lang="en-US" sz="1500" dirty="0" err="1">
                <a:solidFill>
                  <a:prstClr val="black"/>
                </a:solidFill>
              </a:rPr>
              <a:t>Banez</a:t>
            </a:r>
            <a:r>
              <a:rPr lang="en-US" sz="1500" dirty="0">
                <a:solidFill>
                  <a:prstClr val="black"/>
                </a:solidFill>
              </a:rPr>
              <a:t>, L. (2000). Association for Specialists in Group Work: Professional standards for the training of group 	workers. </a:t>
            </a:r>
            <a:r>
              <a:rPr lang="en-US" sz="1500" i="1" dirty="0">
                <a:solidFill>
                  <a:prstClr val="black"/>
                </a:solidFill>
              </a:rPr>
              <a:t>Journal for Specialists in Group Work</a:t>
            </a:r>
            <a:r>
              <a:rPr lang="en-US" sz="1500" dirty="0">
                <a:solidFill>
                  <a:prstClr val="black"/>
                </a:solidFill>
              </a:rPr>
              <a:t>, </a:t>
            </a:r>
            <a:r>
              <a:rPr lang="en-US" sz="1500" i="1" dirty="0">
                <a:solidFill>
                  <a:prstClr val="black"/>
                </a:solidFill>
              </a:rPr>
              <a:t>25</a:t>
            </a:r>
            <a:r>
              <a:rPr lang="en-US" sz="1500" dirty="0">
                <a:solidFill>
                  <a:prstClr val="black"/>
                </a:solidFill>
              </a:rPr>
              <a:t>(4), 327-342.</a:t>
            </a:r>
          </a:p>
          <a:p>
            <a:pPr marL="0" indent="0">
              <a:buNone/>
            </a:pPr>
            <a:endParaRPr lang="en-US" dirty="0"/>
          </a:p>
        </p:txBody>
      </p:sp>
    </p:spTree>
    <p:extLst>
      <p:ext uri="{BB962C8B-B14F-4D97-AF65-F5344CB8AC3E}">
        <p14:creationId xmlns:p14="http://schemas.microsoft.com/office/powerpoint/2010/main" val="1333837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Specialization training: Group Counseling</a:t>
            </a:r>
            <a:br>
              <a:rPr lang="en-US" dirty="0"/>
            </a:br>
            <a:endParaRPr lang="en-US" dirty="0"/>
          </a:p>
        </p:txBody>
      </p:sp>
      <p:sp>
        <p:nvSpPr>
          <p:cNvPr id="3" name="Content Placeholder 2"/>
          <p:cNvSpPr>
            <a:spLocks noGrp="1"/>
          </p:cNvSpPr>
          <p:nvPr>
            <p:ph idx="1"/>
          </p:nvPr>
        </p:nvSpPr>
        <p:spPr>
          <a:xfrm>
            <a:off x="1451579" y="2015732"/>
            <a:ext cx="9603275" cy="4037749"/>
          </a:xfrm>
        </p:spPr>
        <p:txBody>
          <a:bodyPr>
            <a:normAutofit fontScale="92500" lnSpcReduction="10000"/>
          </a:bodyPr>
          <a:lstStyle/>
          <a:p>
            <a:r>
              <a:rPr lang="en-US" dirty="0"/>
              <a:t>Normal human development</a:t>
            </a:r>
          </a:p>
          <a:p>
            <a:r>
              <a:rPr lang="en-US" dirty="0"/>
              <a:t>Health promotion</a:t>
            </a:r>
          </a:p>
          <a:p>
            <a:r>
              <a:rPr lang="en-US" dirty="0"/>
              <a:t>Theory and practice of group counseling</a:t>
            </a:r>
          </a:p>
          <a:p>
            <a:r>
              <a:rPr lang="en-US" dirty="0"/>
              <a:t>Coursework includes:</a:t>
            </a:r>
          </a:p>
          <a:p>
            <a:pPr lvl="1"/>
            <a:r>
              <a:rPr lang="en-US" dirty="0"/>
              <a:t>Normal human development</a:t>
            </a:r>
          </a:p>
          <a:p>
            <a:pPr lvl="1"/>
            <a:r>
              <a:rPr lang="en-US" dirty="0"/>
              <a:t>Family development </a:t>
            </a:r>
          </a:p>
          <a:p>
            <a:pPr lvl="1"/>
            <a:r>
              <a:rPr lang="en-US" dirty="0"/>
              <a:t>Family counseling, assessment and problem identification </a:t>
            </a:r>
          </a:p>
          <a:p>
            <a:pPr marL="457200" lvl="1" indent="0">
              <a:buNone/>
            </a:pPr>
            <a:endParaRPr lang="en-US" sz="1300" dirty="0">
              <a:solidFill>
                <a:prstClr val="black"/>
              </a:solidFill>
            </a:endParaRPr>
          </a:p>
          <a:p>
            <a:pPr marL="457200" lvl="1" indent="0">
              <a:buNone/>
            </a:pPr>
            <a:endParaRPr lang="en-US" sz="1300" dirty="0">
              <a:solidFill>
                <a:prstClr val="black"/>
              </a:solidFill>
            </a:endParaRPr>
          </a:p>
          <a:p>
            <a:pPr marL="0" indent="0">
              <a:buNone/>
            </a:pPr>
            <a:r>
              <a:rPr lang="en-US" sz="1300" dirty="0">
                <a:solidFill>
                  <a:prstClr val="black"/>
                </a:solidFill>
              </a:rPr>
              <a:t>Wilson, F. R., </a:t>
            </a:r>
            <a:r>
              <a:rPr lang="en-US" sz="1300" dirty="0" err="1">
                <a:solidFill>
                  <a:prstClr val="black"/>
                </a:solidFill>
              </a:rPr>
              <a:t>Rapin</a:t>
            </a:r>
            <a:r>
              <a:rPr lang="en-US" sz="1300" dirty="0">
                <a:solidFill>
                  <a:prstClr val="black"/>
                </a:solidFill>
              </a:rPr>
              <a:t>, L. S., &amp; Haley-</a:t>
            </a:r>
            <a:r>
              <a:rPr lang="en-US" sz="1300" dirty="0" err="1">
                <a:solidFill>
                  <a:prstClr val="black"/>
                </a:solidFill>
              </a:rPr>
              <a:t>Banez</a:t>
            </a:r>
            <a:r>
              <a:rPr lang="en-US" sz="1300" dirty="0">
                <a:solidFill>
                  <a:prstClr val="black"/>
                </a:solidFill>
              </a:rPr>
              <a:t>, L. (2000). Association for Specialists in Group Work: Professional standards for the training of group 	workers. </a:t>
            </a:r>
            <a:r>
              <a:rPr lang="en-US" sz="1300" i="1" dirty="0">
                <a:solidFill>
                  <a:prstClr val="black"/>
                </a:solidFill>
              </a:rPr>
              <a:t>Journal for Specialists in Group Work</a:t>
            </a:r>
            <a:r>
              <a:rPr lang="en-US" sz="1300" dirty="0">
                <a:solidFill>
                  <a:prstClr val="black"/>
                </a:solidFill>
              </a:rPr>
              <a:t>, </a:t>
            </a:r>
            <a:r>
              <a:rPr lang="en-US" sz="1300" i="1" dirty="0">
                <a:solidFill>
                  <a:prstClr val="black"/>
                </a:solidFill>
              </a:rPr>
              <a:t>25</a:t>
            </a:r>
            <a:r>
              <a:rPr lang="en-US" sz="1300" dirty="0">
                <a:solidFill>
                  <a:prstClr val="black"/>
                </a:solidFill>
              </a:rPr>
              <a:t>(4), 327-342.</a:t>
            </a:r>
          </a:p>
          <a:p>
            <a:pPr marL="0" indent="0">
              <a:buNone/>
            </a:pPr>
            <a:endParaRPr lang="en-US" dirty="0"/>
          </a:p>
        </p:txBody>
      </p:sp>
    </p:spTree>
    <p:extLst>
      <p:ext uri="{BB962C8B-B14F-4D97-AF65-F5344CB8AC3E}">
        <p14:creationId xmlns:p14="http://schemas.microsoft.com/office/powerpoint/2010/main" val="3239640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Specialization training: Group Psychotherapy</a:t>
            </a:r>
            <a:br>
              <a:rPr lang="en-US" dirty="0"/>
            </a:br>
            <a:r>
              <a:rPr lang="en-US" dirty="0"/>
              <a:t/>
            </a:r>
            <a:br>
              <a:rPr lang="en-US" dirty="0"/>
            </a:br>
            <a:endParaRPr lang="en-US" dirty="0"/>
          </a:p>
        </p:txBody>
      </p:sp>
      <p:sp>
        <p:nvSpPr>
          <p:cNvPr id="3" name="Content Placeholder 2"/>
          <p:cNvSpPr>
            <a:spLocks noGrp="1"/>
          </p:cNvSpPr>
          <p:nvPr>
            <p:ph idx="1"/>
          </p:nvPr>
        </p:nvSpPr>
        <p:spPr>
          <a:xfrm>
            <a:off x="1451579" y="2015732"/>
            <a:ext cx="9603275" cy="3894414"/>
          </a:xfrm>
        </p:spPr>
        <p:txBody>
          <a:bodyPr>
            <a:normAutofit fontScale="92500" lnSpcReduction="20000"/>
          </a:bodyPr>
          <a:lstStyle/>
          <a:p>
            <a:r>
              <a:rPr lang="en-US" dirty="0"/>
              <a:t>Normal and abnormal human development</a:t>
            </a:r>
          </a:p>
          <a:p>
            <a:r>
              <a:rPr lang="en-US" dirty="0"/>
              <a:t>Assessment and diagnosis of mental and emotional disorders</a:t>
            </a:r>
          </a:p>
          <a:p>
            <a:r>
              <a:rPr lang="en-US" dirty="0"/>
              <a:t>Treatment of psychopathology</a:t>
            </a:r>
          </a:p>
          <a:p>
            <a:r>
              <a:rPr lang="en-US" dirty="0"/>
              <a:t>Theory and practice of group psychotherapy</a:t>
            </a:r>
          </a:p>
          <a:p>
            <a:r>
              <a:rPr lang="en-US" dirty="0"/>
              <a:t>Coursework includes:</a:t>
            </a:r>
          </a:p>
          <a:p>
            <a:pPr lvl="1"/>
            <a:r>
              <a:rPr lang="en-US" dirty="0"/>
              <a:t>Abnormal human development </a:t>
            </a:r>
          </a:p>
          <a:p>
            <a:pPr lvl="1"/>
            <a:r>
              <a:rPr lang="en-US" dirty="0"/>
              <a:t>Family pathology and family therapy </a:t>
            </a:r>
          </a:p>
          <a:p>
            <a:pPr lvl="1"/>
            <a:r>
              <a:rPr lang="en-US" dirty="0"/>
              <a:t>Assessment and diagnosis of mental and emotional disorders</a:t>
            </a:r>
          </a:p>
          <a:p>
            <a:pPr lvl="1"/>
            <a:endParaRPr lang="en-US" sz="1300" dirty="0">
              <a:solidFill>
                <a:prstClr val="black"/>
              </a:solidFill>
            </a:endParaRPr>
          </a:p>
          <a:p>
            <a:pPr marL="0" indent="0">
              <a:buNone/>
            </a:pPr>
            <a:r>
              <a:rPr lang="en-US" sz="1300" dirty="0">
                <a:solidFill>
                  <a:prstClr val="black"/>
                </a:solidFill>
              </a:rPr>
              <a:t>Wilson, F. R., </a:t>
            </a:r>
            <a:r>
              <a:rPr lang="en-US" sz="1300" dirty="0" err="1">
                <a:solidFill>
                  <a:prstClr val="black"/>
                </a:solidFill>
              </a:rPr>
              <a:t>Rapin</a:t>
            </a:r>
            <a:r>
              <a:rPr lang="en-US" sz="1300" dirty="0">
                <a:solidFill>
                  <a:prstClr val="black"/>
                </a:solidFill>
              </a:rPr>
              <a:t>, L. S., &amp; Haley-</a:t>
            </a:r>
            <a:r>
              <a:rPr lang="en-US" sz="1300" dirty="0" err="1">
                <a:solidFill>
                  <a:prstClr val="black"/>
                </a:solidFill>
              </a:rPr>
              <a:t>Banez</a:t>
            </a:r>
            <a:r>
              <a:rPr lang="en-US" sz="1300" dirty="0">
                <a:solidFill>
                  <a:prstClr val="black"/>
                </a:solidFill>
              </a:rPr>
              <a:t>, L. (2000). Association for Specialists in Group Work: Professional standards for the training of group 	workers. </a:t>
            </a:r>
            <a:r>
              <a:rPr lang="en-US" sz="1300" i="1" dirty="0">
                <a:solidFill>
                  <a:prstClr val="black"/>
                </a:solidFill>
              </a:rPr>
              <a:t>Journal for Specialists in Group Work</a:t>
            </a:r>
            <a:r>
              <a:rPr lang="en-US" sz="1300" dirty="0">
                <a:solidFill>
                  <a:prstClr val="black"/>
                </a:solidFill>
              </a:rPr>
              <a:t>, </a:t>
            </a:r>
            <a:r>
              <a:rPr lang="en-US" sz="1300" i="1" dirty="0">
                <a:solidFill>
                  <a:prstClr val="black"/>
                </a:solidFill>
              </a:rPr>
              <a:t>25</a:t>
            </a:r>
            <a:r>
              <a:rPr lang="en-US" sz="1300" dirty="0">
                <a:solidFill>
                  <a:prstClr val="black"/>
                </a:solidFill>
              </a:rPr>
              <a:t>(4), 327-342.</a:t>
            </a:r>
          </a:p>
          <a:p>
            <a:pPr marL="0"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3952411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Specialization training curriculum </a:t>
            </a:r>
          </a:p>
        </p:txBody>
      </p:sp>
      <p:sp>
        <p:nvSpPr>
          <p:cNvPr id="3" name="Content Placeholder 2"/>
          <p:cNvSpPr>
            <a:spLocks noGrp="1"/>
          </p:cNvSpPr>
          <p:nvPr>
            <p:ph idx="1"/>
          </p:nvPr>
        </p:nvSpPr>
        <p:spPr>
          <a:xfrm>
            <a:off x="1451579" y="1853754"/>
            <a:ext cx="9603275" cy="4123300"/>
          </a:xfrm>
        </p:spPr>
        <p:txBody>
          <a:bodyPr>
            <a:normAutofit fontScale="85000" lnSpcReduction="20000"/>
          </a:bodyPr>
          <a:lstStyle/>
          <a:p>
            <a:r>
              <a:rPr lang="en-US" dirty="0"/>
              <a:t>Training in one or more of the four specialization areas</a:t>
            </a:r>
          </a:p>
          <a:p>
            <a:r>
              <a:rPr lang="en-US" dirty="0"/>
              <a:t>Program states the philosophy of training</a:t>
            </a:r>
          </a:p>
          <a:p>
            <a:r>
              <a:rPr lang="en-US" dirty="0"/>
              <a:t>Specifies clear training objectives</a:t>
            </a:r>
          </a:p>
          <a:p>
            <a:r>
              <a:rPr lang="en-US" dirty="0"/>
              <a:t>Experience requirements include facilitating a specialty area group in each area:</a:t>
            </a:r>
          </a:p>
          <a:p>
            <a:pPr lvl="1"/>
            <a:r>
              <a:rPr lang="en-US" dirty="0"/>
              <a:t>Task/Work Group Facilitation: 30 hours (45 recommended)</a:t>
            </a:r>
          </a:p>
          <a:p>
            <a:pPr lvl="1"/>
            <a:r>
              <a:rPr lang="en-US" dirty="0"/>
              <a:t>Group Psychoeducation: 30 hours (45 recommended) </a:t>
            </a:r>
          </a:p>
          <a:p>
            <a:pPr lvl="1"/>
            <a:r>
              <a:rPr lang="en-US" dirty="0"/>
              <a:t>Group Counseling: 45 hours (60 recommended)</a:t>
            </a:r>
          </a:p>
          <a:p>
            <a:pPr lvl="1"/>
            <a:r>
              <a:rPr lang="en-US" dirty="0"/>
              <a:t>Group Psychotherapy: 45 hours (60 recommended)</a:t>
            </a:r>
          </a:p>
          <a:p>
            <a:r>
              <a:rPr lang="en-US" dirty="0"/>
              <a:t>Expectation that students will limit their practice to their specialization areas</a:t>
            </a:r>
          </a:p>
          <a:p>
            <a:pPr marL="0" indent="0">
              <a:buNone/>
            </a:pPr>
            <a:endParaRPr lang="en-US" dirty="0"/>
          </a:p>
          <a:p>
            <a:pPr marL="0" lvl="0" indent="0">
              <a:buClr>
                <a:srgbClr val="B71E42"/>
              </a:buClr>
              <a:buNone/>
            </a:pPr>
            <a:r>
              <a:rPr lang="en-US" sz="1500" dirty="0">
                <a:solidFill>
                  <a:prstClr val="black"/>
                </a:solidFill>
              </a:rPr>
              <a:t>Wilson, F. R., </a:t>
            </a:r>
            <a:r>
              <a:rPr lang="en-US" sz="1500" dirty="0" err="1">
                <a:solidFill>
                  <a:prstClr val="black"/>
                </a:solidFill>
              </a:rPr>
              <a:t>Rapin</a:t>
            </a:r>
            <a:r>
              <a:rPr lang="en-US" sz="1500" dirty="0">
                <a:solidFill>
                  <a:prstClr val="black"/>
                </a:solidFill>
              </a:rPr>
              <a:t>, L. S., &amp; Haley-</a:t>
            </a:r>
            <a:r>
              <a:rPr lang="en-US" sz="1500" dirty="0" err="1">
                <a:solidFill>
                  <a:prstClr val="black"/>
                </a:solidFill>
              </a:rPr>
              <a:t>Banez</a:t>
            </a:r>
            <a:r>
              <a:rPr lang="en-US" sz="1500" dirty="0">
                <a:solidFill>
                  <a:prstClr val="black"/>
                </a:solidFill>
              </a:rPr>
              <a:t>, L. (2000). Association for Specialists in Group Work: Professional standards for the training of group 	workers. </a:t>
            </a:r>
            <a:r>
              <a:rPr lang="en-US" sz="1500" i="1" dirty="0">
                <a:solidFill>
                  <a:prstClr val="black"/>
                </a:solidFill>
              </a:rPr>
              <a:t>Journal for Specialists in Group Work</a:t>
            </a:r>
            <a:r>
              <a:rPr lang="en-US" sz="1500" dirty="0">
                <a:solidFill>
                  <a:prstClr val="black"/>
                </a:solidFill>
              </a:rPr>
              <a:t>, </a:t>
            </a:r>
            <a:r>
              <a:rPr lang="en-US" sz="1500" i="1" dirty="0">
                <a:solidFill>
                  <a:prstClr val="black"/>
                </a:solidFill>
              </a:rPr>
              <a:t>25</a:t>
            </a:r>
            <a:r>
              <a:rPr lang="en-US" sz="1500" dirty="0">
                <a:solidFill>
                  <a:prstClr val="black"/>
                </a:solidFill>
              </a:rPr>
              <a:t>(4), 327-342.</a:t>
            </a:r>
          </a:p>
          <a:p>
            <a:pPr marL="0" lvl="0" indent="0">
              <a:buClr>
                <a:srgbClr val="B71E42"/>
              </a:buClr>
              <a:buNone/>
            </a:pPr>
            <a:endParaRPr lang="en-US" sz="2200" dirty="0">
              <a:solidFill>
                <a:prstClr val="black"/>
              </a:solidFill>
            </a:endParaRP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3905347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Experiential Training</a:t>
            </a:r>
          </a:p>
        </p:txBody>
      </p:sp>
      <p:sp>
        <p:nvSpPr>
          <p:cNvPr id="3" name="Content Placeholder 2"/>
          <p:cNvSpPr>
            <a:spLocks noGrp="1"/>
          </p:cNvSpPr>
          <p:nvPr>
            <p:ph idx="1"/>
          </p:nvPr>
        </p:nvSpPr>
        <p:spPr>
          <a:xfrm>
            <a:off x="1451579" y="2015732"/>
            <a:ext cx="9603275" cy="4072834"/>
          </a:xfrm>
        </p:spPr>
        <p:txBody>
          <a:bodyPr>
            <a:normAutofit/>
          </a:bodyPr>
          <a:lstStyle/>
          <a:p>
            <a:r>
              <a:rPr lang="en-US" dirty="0"/>
              <a:t>Required across most training courses</a:t>
            </a:r>
          </a:p>
          <a:p>
            <a:pPr marL="0" indent="0">
              <a:buNone/>
            </a:pPr>
            <a:endParaRPr lang="en-US" dirty="0"/>
          </a:p>
          <a:p>
            <a:r>
              <a:rPr lang="en-US" dirty="0"/>
              <a:t>Anderson, Sylvan, &amp; Sheets (2014) found results of experiential training:</a:t>
            </a:r>
          </a:p>
          <a:p>
            <a:pPr lvl="1"/>
            <a:r>
              <a:rPr lang="en-US" dirty="0"/>
              <a:t>Positive</a:t>
            </a:r>
          </a:p>
          <a:p>
            <a:pPr lvl="1"/>
            <a:r>
              <a:rPr lang="en-US" dirty="0"/>
              <a:t>Challenging</a:t>
            </a:r>
          </a:p>
          <a:p>
            <a:pPr lvl="1"/>
            <a:r>
              <a:rPr lang="en-US" dirty="0"/>
              <a:t>Mixed</a:t>
            </a:r>
          </a:p>
          <a:p>
            <a:pPr lvl="1"/>
            <a:endParaRPr lang="en-US" dirty="0"/>
          </a:p>
          <a:p>
            <a:pPr lvl="1"/>
            <a:endParaRPr lang="en-US" dirty="0"/>
          </a:p>
          <a:p>
            <a:pPr marL="0" indent="0">
              <a:buNone/>
            </a:pPr>
            <a:r>
              <a:rPr lang="en-US" sz="1200" dirty="0"/>
              <a:t>Anderson, M. L., Sylvan, A. L., &amp; Sheets, R. L. (2014). Experiential group training: An exploration of student perceptions. </a:t>
            </a:r>
            <a:r>
              <a:rPr lang="en-US" sz="1200" i="1" dirty="0"/>
              <a:t>Ideas and Research You 	Can 	Use:  VISTAS Online</a:t>
            </a:r>
            <a:r>
              <a:rPr lang="en-US" sz="1200" dirty="0"/>
              <a:t>, </a:t>
            </a:r>
            <a:r>
              <a:rPr lang="en-US" sz="1200" i="1" dirty="0"/>
              <a:t>2014</a:t>
            </a:r>
            <a:r>
              <a:rPr lang="en-US" sz="1200" dirty="0"/>
              <a:t>, 1-22.</a:t>
            </a:r>
          </a:p>
        </p:txBody>
      </p:sp>
    </p:spTree>
    <p:extLst>
      <p:ext uri="{BB962C8B-B14F-4D97-AF65-F5344CB8AC3E}">
        <p14:creationId xmlns:p14="http://schemas.microsoft.com/office/powerpoint/2010/main" val="1496905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ASGW Best practice guidelines</a:t>
            </a:r>
          </a:p>
        </p:txBody>
      </p:sp>
      <p:sp>
        <p:nvSpPr>
          <p:cNvPr id="3" name="Content Placeholder 2"/>
          <p:cNvSpPr>
            <a:spLocks noGrp="1"/>
          </p:cNvSpPr>
          <p:nvPr>
            <p:ph idx="1"/>
          </p:nvPr>
        </p:nvSpPr>
        <p:spPr/>
        <p:txBody>
          <a:bodyPr>
            <a:normAutofit lnSpcReduction="10000"/>
          </a:bodyPr>
          <a:lstStyle/>
          <a:p>
            <a:r>
              <a:rPr lang="en-US" dirty="0"/>
              <a:t>Purpose:  To clarify the application of the ACA code of ethics</a:t>
            </a:r>
          </a:p>
          <a:p>
            <a:pPr marL="0" indent="0">
              <a:buNone/>
            </a:pPr>
            <a:endParaRPr lang="en-US" dirty="0"/>
          </a:p>
          <a:p>
            <a:r>
              <a:rPr lang="en-US" dirty="0"/>
              <a:t>Three sections:</a:t>
            </a:r>
          </a:p>
          <a:p>
            <a:pPr lvl="1"/>
            <a:r>
              <a:rPr lang="en-US" dirty="0"/>
              <a:t>Planning</a:t>
            </a:r>
          </a:p>
          <a:p>
            <a:pPr lvl="1"/>
            <a:r>
              <a:rPr lang="en-US" dirty="0"/>
              <a:t>Performing</a:t>
            </a:r>
          </a:p>
          <a:p>
            <a:pPr lvl="1"/>
            <a:r>
              <a:rPr lang="en-US" dirty="0"/>
              <a:t>Group Processing</a:t>
            </a:r>
          </a:p>
          <a:p>
            <a:pPr marL="0" indent="0">
              <a:buNone/>
            </a:pPr>
            <a:endParaRPr lang="en-US" sz="1200" dirty="0"/>
          </a:p>
          <a:p>
            <a:pPr marL="0" indent="0">
              <a:buNone/>
            </a:pPr>
            <a:r>
              <a:rPr lang="en-US" sz="1200" dirty="0"/>
              <a:t>Thomas, R. V., &amp; Pender, D. A. (2008). Association for specialists in group work: Best practice guidelines 2007 revisions. </a:t>
            </a:r>
            <a:r>
              <a:rPr lang="en-US" sz="1200" i="1" dirty="0"/>
              <a:t>The Journal for Specialists in Group 	Work</a:t>
            </a:r>
            <a:r>
              <a:rPr lang="en-US" sz="1200" dirty="0"/>
              <a:t>, </a:t>
            </a:r>
            <a:r>
              <a:rPr lang="en-US" sz="1200" i="1" dirty="0"/>
              <a:t>33</a:t>
            </a:r>
            <a:r>
              <a:rPr lang="en-US" sz="1200" dirty="0"/>
              <a:t>(2), 111-117.</a:t>
            </a:r>
          </a:p>
          <a:p>
            <a:pPr marL="0" indent="0">
              <a:buNone/>
            </a:pPr>
            <a:endParaRPr lang="en-US" sz="1200" dirty="0"/>
          </a:p>
        </p:txBody>
      </p:sp>
    </p:spTree>
    <p:extLst>
      <p:ext uri="{BB962C8B-B14F-4D97-AF65-F5344CB8AC3E}">
        <p14:creationId xmlns:p14="http://schemas.microsoft.com/office/powerpoint/2010/main" val="4294726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leaders are not born. They are trained”</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3916" r="13916"/>
          <a:stretch>
            <a:fillRect/>
          </a:stretch>
        </p:blipFill>
        <p:spPr/>
      </p:pic>
      <p:sp>
        <p:nvSpPr>
          <p:cNvPr id="4" name="Text Placeholder 3"/>
          <p:cNvSpPr>
            <a:spLocks noGrp="1"/>
          </p:cNvSpPr>
          <p:nvPr>
            <p:ph type="body" sz="half" idx="2"/>
          </p:nvPr>
        </p:nvSpPr>
        <p:spPr>
          <a:xfrm>
            <a:off x="1450329" y="3145992"/>
            <a:ext cx="5524404" cy="2764154"/>
          </a:xfrm>
        </p:spPr>
        <p:txBody>
          <a:bodyPr>
            <a:normAutofit fontScale="92500" lnSpcReduction="20000"/>
          </a:bodyPr>
          <a:lstStyle/>
          <a:p>
            <a:r>
              <a:rPr lang="en-US" dirty="0"/>
              <a:t>(Barlow, 2004). </a:t>
            </a:r>
          </a:p>
          <a:p>
            <a:r>
              <a:rPr lang="en-US" sz="2600" dirty="0"/>
              <a:t>Four ways of learning: Experiential, Supervision, Observation, and Academic</a:t>
            </a:r>
          </a:p>
          <a:p>
            <a:endParaRPr lang="en-US" dirty="0"/>
          </a:p>
          <a:p>
            <a:endParaRPr lang="en-US" dirty="0"/>
          </a:p>
          <a:p>
            <a:r>
              <a:rPr lang="en-US" sz="1400" dirty="0"/>
              <a:t>Barlow, S. H. (2004). A strategic three-year plan to teach beginning, intermediate, 	and advanced group skills. </a:t>
            </a:r>
            <a:r>
              <a:rPr lang="en-US" sz="1400" i="1" dirty="0"/>
              <a:t>The Journal for Specialists in Group 	Work</a:t>
            </a:r>
            <a:r>
              <a:rPr lang="en-US" sz="1400" dirty="0"/>
              <a:t>, </a:t>
            </a:r>
            <a:r>
              <a:rPr lang="en-US" sz="1400" i="1" dirty="0"/>
              <a:t>29</a:t>
            </a:r>
            <a:r>
              <a:rPr lang="en-US" sz="1400" dirty="0"/>
              <a:t>(1), 113-126.</a:t>
            </a:r>
          </a:p>
        </p:txBody>
      </p:sp>
    </p:spTree>
    <p:extLst>
      <p:ext uri="{BB962C8B-B14F-4D97-AF65-F5344CB8AC3E}">
        <p14:creationId xmlns:p14="http://schemas.microsoft.com/office/powerpoint/2010/main" val="3627510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a:t>
            </a:r>
          </a:p>
        </p:txBody>
      </p:sp>
      <p:sp>
        <p:nvSpPr>
          <p:cNvPr id="4" name="Content Placeholder 3"/>
          <p:cNvSpPr>
            <a:spLocks noGrp="1"/>
          </p:cNvSpPr>
          <p:nvPr>
            <p:ph sz="half" idx="1"/>
          </p:nvPr>
        </p:nvSpPr>
        <p:spPr/>
        <p:txBody>
          <a:bodyPr>
            <a:normAutofit/>
          </a:bodyPr>
          <a:lstStyle/>
          <a:p>
            <a:r>
              <a:rPr lang="en-US" dirty="0"/>
              <a:t>Professional context and regulatory requirements</a:t>
            </a:r>
          </a:p>
          <a:p>
            <a:r>
              <a:rPr lang="en-US" dirty="0"/>
              <a:t>Scope of practice and conceptual framework</a:t>
            </a:r>
          </a:p>
          <a:p>
            <a:r>
              <a:rPr lang="en-US" dirty="0"/>
              <a:t>Assessment</a:t>
            </a:r>
          </a:p>
          <a:p>
            <a:r>
              <a:rPr lang="en-US" dirty="0"/>
              <a:t>Program development and evaluation</a:t>
            </a:r>
          </a:p>
          <a:p>
            <a:r>
              <a:rPr lang="en-US" dirty="0"/>
              <a:t>Resources</a:t>
            </a:r>
          </a:p>
          <a:p>
            <a:endParaRPr lang="en-US" dirty="0"/>
          </a:p>
        </p:txBody>
      </p:sp>
      <p:sp>
        <p:nvSpPr>
          <p:cNvPr id="5" name="Content Placeholder 4"/>
          <p:cNvSpPr>
            <a:spLocks noGrp="1"/>
          </p:cNvSpPr>
          <p:nvPr>
            <p:ph sz="half" idx="2"/>
          </p:nvPr>
        </p:nvSpPr>
        <p:spPr/>
        <p:txBody>
          <a:bodyPr>
            <a:normAutofit/>
          </a:bodyPr>
          <a:lstStyle/>
          <a:p>
            <a:r>
              <a:rPr lang="en-US" dirty="0"/>
              <a:t>Professional disclosure</a:t>
            </a:r>
          </a:p>
          <a:p>
            <a:r>
              <a:rPr lang="en-US" dirty="0"/>
              <a:t>Group member preparation</a:t>
            </a:r>
          </a:p>
          <a:p>
            <a:r>
              <a:rPr lang="en-US" dirty="0"/>
              <a:t>Professional development</a:t>
            </a:r>
          </a:p>
          <a:p>
            <a:r>
              <a:rPr lang="en-US" dirty="0"/>
              <a:t>Trends and technological changes</a:t>
            </a:r>
          </a:p>
          <a:p>
            <a:pPr marL="0" indent="0">
              <a:buNone/>
            </a:pPr>
            <a:endParaRPr lang="en-US" dirty="0"/>
          </a:p>
        </p:txBody>
      </p:sp>
      <p:sp>
        <p:nvSpPr>
          <p:cNvPr id="6" name="Rectangle 5"/>
          <p:cNvSpPr/>
          <p:nvPr/>
        </p:nvSpPr>
        <p:spPr>
          <a:xfrm>
            <a:off x="1447331" y="5228030"/>
            <a:ext cx="9607521" cy="461665"/>
          </a:xfrm>
          <a:prstGeom prst="rect">
            <a:avLst/>
          </a:prstGeom>
        </p:spPr>
        <p:txBody>
          <a:bodyPr wrap="square">
            <a:spAutoFit/>
          </a:bodyPr>
          <a:lstStyle/>
          <a:p>
            <a:r>
              <a:rPr lang="en-US" sz="1200" dirty="0"/>
              <a:t>Thomas, R. V., &amp; Pender, D. A. (2008). Association for specialists in group work: Best practice guidelines 2007 revisions. </a:t>
            </a:r>
            <a:r>
              <a:rPr lang="en-US" sz="1200" i="1" dirty="0"/>
              <a:t>The Journal for Specialists in Group 	Work</a:t>
            </a:r>
            <a:r>
              <a:rPr lang="en-US" sz="1200" dirty="0"/>
              <a:t>, </a:t>
            </a:r>
            <a:r>
              <a:rPr lang="en-US" sz="1200" i="1" dirty="0"/>
              <a:t>33</a:t>
            </a:r>
            <a:r>
              <a:rPr lang="en-US" sz="1200" dirty="0"/>
              <a:t>(2), 111-117.</a:t>
            </a:r>
          </a:p>
        </p:txBody>
      </p:sp>
    </p:spTree>
    <p:extLst>
      <p:ext uri="{BB962C8B-B14F-4D97-AF65-F5344CB8AC3E}">
        <p14:creationId xmlns:p14="http://schemas.microsoft.com/office/powerpoint/2010/main" val="899616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Performing</a:t>
            </a:r>
          </a:p>
        </p:txBody>
      </p:sp>
      <p:sp>
        <p:nvSpPr>
          <p:cNvPr id="3" name="Content Placeholder 2"/>
          <p:cNvSpPr>
            <a:spLocks noGrp="1"/>
          </p:cNvSpPr>
          <p:nvPr>
            <p:ph sz="half" idx="1"/>
          </p:nvPr>
        </p:nvSpPr>
        <p:spPr/>
        <p:txBody>
          <a:bodyPr>
            <a:normAutofit/>
          </a:bodyPr>
          <a:lstStyle/>
          <a:p>
            <a:r>
              <a:rPr lang="en-US" dirty="0"/>
              <a:t>Self knowledge</a:t>
            </a:r>
          </a:p>
          <a:p>
            <a:r>
              <a:rPr lang="en-US" dirty="0"/>
              <a:t>Group competencies</a:t>
            </a:r>
          </a:p>
          <a:p>
            <a:r>
              <a:rPr lang="en-US" dirty="0"/>
              <a:t>Group plan adaptation</a:t>
            </a:r>
          </a:p>
          <a:p>
            <a:r>
              <a:rPr lang="en-US" dirty="0"/>
              <a:t>Therapeutic conditions and dynamics</a:t>
            </a:r>
          </a:p>
          <a:p>
            <a:r>
              <a:rPr lang="en-US" dirty="0"/>
              <a:t>Meaning</a:t>
            </a:r>
          </a:p>
          <a:p>
            <a:pPr marL="0" indent="0">
              <a:buNone/>
            </a:pPr>
            <a:endParaRPr lang="en-US" dirty="0"/>
          </a:p>
          <a:p>
            <a:pPr marL="0" indent="0">
              <a:buNone/>
            </a:pPr>
            <a:endParaRPr lang="en-US" dirty="0"/>
          </a:p>
        </p:txBody>
      </p:sp>
      <p:sp>
        <p:nvSpPr>
          <p:cNvPr id="7" name="Content Placeholder 6"/>
          <p:cNvSpPr>
            <a:spLocks noGrp="1"/>
          </p:cNvSpPr>
          <p:nvPr>
            <p:ph sz="half" idx="2"/>
          </p:nvPr>
        </p:nvSpPr>
        <p:spPr/>
        <p:txBody>
          <a:bodyPr>
            <a:normAutofit/>
          </a:bodyPr>
          <a:lstStyle/>
          <a:p>
            <a:r>
              <a:rPr lang="en-US" dirty="0"/>
              <a:t>Collaboration</a:t>
            </a:r>
          </a:p>
          <a:p>
            <a:r>
              <a:rPr lang="en-US" dirty="0"/>
              <a:t>Evaluation</a:t>
            </a:r>
          </a:p>
          <a:p>
            <a:r>
              <a:rPr lang="en-US" dirty="0"/>
              <a:t>Diversity</a:t>
            </a:r>
          </a:p>
          <a:p>
            <a:r>
              <a:rPr lang="en-US" dirty="0"/>
              <a:t>Ethical surveillance</a:t>
            </a:r>
          </a:p>
          <a:p>
            <a:endParaRPr lang="en-US" dirty="0"/>
          </a:p>
        </p:txBody>
      </p:sp>
      <p:sp>
        <p:nvSpPr>
          <p:cNvPr id="9" name="Rectangle 8"/>
          <p:cNvSpPr/>
          <p:nvPr/>
        </p:nvSpPr>
        <p:spPr>
          <a:xfrm>
            <a:off x="1447330" y="4907648"/>
            <a:ext cx="9607521" cy="461665"/>
          </a:xfrm>
          <a:prstGeom prst="rect">
            <a:avLst/>
          </a:prstGeom>
        </p:spPr>
        <p:txBody>
          <a:bodyPr wrap="square">
            <a:spAutoFit/>
          </a:bodyPr>
          <a:lstStyle/>
          <a:p>
            <a:r>
              <a:rPr lang="en-US" sz="1200" dirty="0"/>
              <a:t>Thomas, R. V., &amp; Pender, D. A. (2008). Association for specialists in group work: Best practice guidelines 2007 revisions. </a:t>
            </a:r>
            <a:r>
              <a:rPr lang="en-US" sz="1200" i="1" dirty="0"/>
              <a:t>The Journal for Specialists in Group 	Work</a:t>
            </a:r>
            <a:r>
              <a:rPr lang="en-US" sz="1200" dirty="0"/>
              <a:t>, </a:t>
            </a:r>
            <a:r>
              <a:rPr lang="en-US" sz="1200" i="1" dirty="0"/>
              <a:t>33</a:t>
            </a:r>
            <a:r>
              <a:rPr lang="en-US" sz="1200" dirty="0"/>
              <a:t>(2), 111-117.</a:t>
            </a:r>
          </a:p>
        </p:txBody>
      </p:sp>
    </p:spTree>
    <p:extLst>
      <p:ext uri="{BB962C8B-B14F-4D97-AF65-F5344CB8AC3E}">
        <p14:creationId xmlns:p14="http://schemas.microsoft.com/office/powerpoint/2010/main" val="3892409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Processing</a:t>
            </a:r>
          </a:p>
        </p:txBody>
      </p:sp>
      <p:sp>
        <p:nvSpPr>
          <p:cNvPr id="3" name="Content Placeholder 2"/>
          <p:cNvSpPr>
            <a:spLocks noGrp="1"/>
          </p:cNvSpPr>
          <p:nvPr>
            <p:ph idx="1"/>
          </p:nvPr>
        </p:nvSpPr>
        <p:spPr/>
        <p:txBody>
          <a:bodyPr/>
          <a:lstStyle/>
          <a:p>
            <a:r>
              <a:rPr lang="en-US" dirty="0"/>
              <a:t>Processing schedule</a:t>
            </a:r>
          </a:p>
          <a:p>
            <a:r>
              <a:rPr lang="en-US" dirty="0"/>
              <a:t>Reflective practice</a:t>
            </a:r>
          </a:p>
          <a:p>
            <a:r>
              <a:rPr lang="en-US" dirty="0"/>
              <a:t>Evaluation and follow-up</a:t>
            </a:r>
          </a:p>
          <a:p>
            <a:r>
              <a:rPr lang="en-US" dirty="0"/>
              <a:t>Consultation and training</a:t>
            </a:r>
          </a:p>
          <a:p>
            <a:pPr marL="0" indent="0">
              <a:buNone/>
            </a:pPr>
            <a:endParaRPr lang="en-US" dirty="0"/>
          </a:p>
          <a:p>
            <a:pPr marL="0" indent="0">
              <a:buNone/>
            </a:pPr>
            <a:endParaRPr lang="en-US" dirty="0"/>
          </a:p>
        </p:txBody>
      </p:sp>
      <p:sp>
        <p:nvSpPr>
          <p:cNvPr id="4" name="Rectangle 3"/>
          <p:cNvSpPr/>
          <p:nvPr/>
        </p:nvSpPr>
        <p:spPr>
          <a:xfrm>
            <a:off x="1447330" y="4907648"/>
            <a:ext cx="9607521" cy="461665"/>
          </a:xfrm>
          <a:prstGeom prst="rect">
            <a:avLst/>
          </a:prstGeom>
        </p:spPr>
        <p:txBody>
          <a:bodyPr wrap="square">
            <a:spAutoFit/>
          </a:bodyPr>
          <a:lstStyle/>
          <a:p>
            <a:r>
              <a:rPr lang="en-US" sz="1200" dirty="0"/>
              <a:t>Thomas, R. V., &amp; Pender, D. A. (2008). Association for specialists in group work: Best practice guidelines 2007 revisions. </a:t>
            </a:r>
            <a:r>
              <a:rPr lang="en-US" sz="1200" i="1" dirty="0"/>
              <a:t>The Journal for Specialists in Group 	Work</a:t>
            </a:r>
            <a:r>
              <a:rPr lang="en-US" sz="1200" dirty="0"/>
              <a:t>, </a:t>
            </a:r>
            <a:r>
              <a:rPr lang="en-US" sz="1200" i="1" dirty="0"/>
              <a:t>33</a:t>
            </a:r>
            <a:r>
              <a:rPr lang="en-US" sz="1200" dirty="0"/>
              <a:t>(2), 111-117.</a:t>
            </a:r>
          </a:p>
        </p:txBody>
      </p:sp>
    </p:spTree>
    <p:extLst>
      <p:ext uri="{BB962C8B-B14F-4D97-AF65-F5344CB8AC3E}">
        <p14:creationId xmlns:p14="http://schemas.microsoft.com/office/powerpoint/2010/main" val="2044850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emphasis: Multicultural and social justice</a:t>
            </a:r>
          </a:p>
        </p:txBody>
      </p:sp>
      <p:sp>
        <p:nvSpPr>
          <p:cNvPr id="3" name="Content Placeholder 2"/>
          <p:cNvSpPr>
            <a:spLocks noGrp="1"/>
          </p:cNvSpPr>
          <p:nvPr>
            <p:ph idx="1"/>
          </p:nvPr>
        </p:nvSpPr>
        <p:spPr/>
        <p:txBody>
          <a:bodyPr>
            <a:normAutofit/>
          </a:bodyPr>
          <a:lstStyle/>
          <a:p>
            <a:r>
              <a:rPr lang="en-US" dirty="0"/>
              <a:t>Multicultural and Social Justice Competence Principles for Group Workers revision in 2012.</a:t>
            </a:r>
          </a:p>
          <a:p>
            <a:r>
              <a:rPr lang="en-US" dirty="0"/>
              <a:t>Facilitating the empowerment of individuals within a society</a:t>
            </a:r>
          </a:p>
          <a:p>
            <a:r>
              <a:rPr lang="en-US" dirty="0"/>
              <a:t>Defines: Multicultural, social justice, social privilege, oppression, and action taking. </a:t>
            </a:r>
          </a:p>
          <a:p>
            <a:r>
              <a:rPr lang="en-US" dirty="0"/>
              <a:t>Develop group workers competency in these areas. </a:t>
            </a:r>
          </a:p>
          <a:p>
            <a:pPr marL="0" indent="0">
              <a:buNone/>
            </a:pPr>
            <a:endParaRPr lang="en-US" dirty="0"/>
          </a:p>
          <a:p>
            <a:pPr marL="0" indent="0">
              <a:buNone/>
            </a:pPr>
            <a:r>
              <a:rPr lang="en-US" sz="1200" dirty="0"/>
              <a:t>Singh, A. A., Merchant, N., </a:t>
            </a:r>
            <a:r>
              <a:rPr lang="en-US" sz="1200" dirty="0" err="1"/>
              <a:t>Skudrzyk</a:t>
            </a:r>
            <a:r>
              <a:rPr lang="en-US" sz="1200" dirty="0"/>
              <a:t>, B., &amp; </a:t>
            </a:r>
            <a:r>
              <a:rPr lang="en-US" sz="1200" dirty="0" err="1"/>
              <a:t>Ingene</a:t>
            </a:r>
            <a:r>
              <a:rPr lang="en-US" sz="1200" dirty="0"/>
              <a:t>, D. (2012). Multicultural and social justice competence principles for group workers. </a:t>
            </a:r>
            <a:r>
              <a:rPr lang="en-US" sz="1200" i="1" dirty="0"/>
              <a:t>Association for 	Specialists in Group Work</a:t>
            </a:r>
            <a:r>
              <a:rPr lang="en-US" sz="1200" dirty="0"/>
              <a:t>.</a:t>
            </a:r>
          </a:p>
          <a:p>
            <a:endParaRPr lang="en-US" dirty="0"/>
          </a:p>
          <a:p>
            <a:endParaRPr lang="en-US" dirty="0"/>
          </a:p>
        </p:txBody>
      </p:sp>
    </p:spTree>
    <p:extLst>
      <p:ext uri="{BB962C8B-B14F-4D97-AF65-F5344CB8AC3E}">
        <p14:creationId xmlns:p14="http://schemas.microsoft.com/office/powerpoint/2010/main" val="3119788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emphasis: Multicultural and social justice</a:t>
            </a:r>
          </a:p>
        </p:txBody>
      </p:sp>
      <p:sp>
        <p:nvSpPr>
          <p:cNvPr id="3" name="Content Placeholder 2"/>
          <p:cNvSpPr>
            <a:spLocks noGrp="1"/>
          </p:cNvSpPr>
          <p:nvPr>
            <p:ph idx="1"/>
          </p:nvPr>
        </p:nvSpPr>
        <p:spPr/>
        <p:txBody>
          <a:bodyPr>
            <a:normAutofit/>
          </a:bodyPr>
          <a:lstStyle/>
          <a:p>
            <a:r>
              <a:rPr lang="en-US" dirty="0"/>
              <a:t>Competency in this area falls within 3 domains:</a:t>
            </a:r>
          </a:p>
          <a:p>
            <a:pPr lvl="1"/>
            <a:r>
              <a:rPr lang="en-US" dirty="0"/>
              <a:t>Awareness of self and group members</a:t>
            </a:r>
          </a:p>
          <a:p>
            <a:pPr lvl="1"/>
            <a:r>
              <a:rPr lang="en-US" dirty="0"/>
              <a:t>Strategies and skills</a:t>
            </a:r>
          </a:p>
          <a:p>
            <a:pPr lvl="1"/>
            <a:r>
              <a:rPr lang="en-US" dirty="0"/>
              <a:t>Social justice advocacy</a:t>
            </a:r>
          </a:p>
          <a:p>
            <a:pPr lvl="1"/>
            <a:endParaRPr lang="en-US" dirty="0"/>
          </a:p>
          <a:p>
            <a:pPr marL="457200" lvl="1" indent="0">
              <a:buNone/>
            </a:pPr>
            <a:endParaRPr lang="en-US" dirty="0"/>
          </a:p>
          <a:p>
            <a:pPr marL="0" indent="0">
              <a:buNone/>
            </a:pPr>
            <a:r>
              <a:rPr lang="en-US" sz="1200" dirty="0"/>
              <a:t>Singh, A. A., Merchant, N., </a:t>
            </a:r>
            <a:r>
              <a:rPr lang="en-US" sz="1200" dirty="0" err="1"/>
              <a:t>Skudrzyk</a:t>
            </a:r>
            <a:r>
              <a:rPr lang="en-US" sz="1200" dirty="0"/>
              <a:t>, B., &amp; </a:t>
            </a:r>
            <a:r>
              <a:rPr lang="en-US" sz="1200" dirty="0" err="1"/>
              <a:t>Ingene</a:t>
            </a:r>
            <a:r>
              <a:rPr lang="en-US" sz="1200" dirty="0"/>
              <a:t>, D. (2012). Multicultural and social justice competence principles for group workers. </a:t>
            </a:r>
            <a:r>
              <a:rPr lang="en-US" sz="1200" i="1" dirty="0"/>
              <a:t>Association for 	Specialists in Group Work</a:t>
            </a:r>
            <a:r>
              <a:rPr lang="en-US" sz="1200" dirty="0"/>
              <a:t>.</a:t>
            </a:r>
          </a:p>
          <a:p>
            <a:endParaRPr lang="en-US" dirty="0"/>
          </a:p>
          <a:p>
            <a:endParaRPr lang="en-US" dirty="0"/>
          </a:p>
        </p:txBody>
      </p:sp>
    </p:spTree>
    <p:extLst>
      <p:ext uri="{BB962C8B-B14F-4D97-AF65-F5344CB8AC3E}">
        <p14:creationId xmlns:p14="http://schemas.microsoft.com/office/powerpoint/2010/main" val="2727458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emphasis: Multicultural and social justice</a:t>
            </a:r>
          </a:p>
        </p:txBody>
      </p:sp>
      <p:sp>
        <p:nvSpPr>
          <p:cNvPr id="3" name="Content Placeholder 2"/>
          <p:cNvSpPr>
            <a:spLocks noGrp="1"/>
          </p:cNvSpPr>
          <p:nvPr>
            <p:ph idx="1"/>
          </p:nvPr>
        </p:nvSpPr>
        <p:spPr/>
        <p:txBody>
          <a:bodyPr>
            <a:normAutofit/>
          </a:bodyPr>
          <a:lstStyle/>
          <a:p>
            <a:r>
              <a:rPr lang="en-US" dirty="0"/>
              <a:t>When privilege and oppression is found:</a:t>
            </a:r>
          </a:p>
          <a:p>
            <a:pPr lvl="1"/>
            <a:r>
              <a:rPr lang="en-US" dirty="0"/>
              <a:t>Embrace one’s role as a social change agent</a:t>
            </a:r>
          </a:p>
          <a:p>
            <a:pPr lvl="1"/>
            <a:r>
              <a:rPr lang="en-US" dirty="0"/>
              <a:t>Develop the skills to move towards making specific changes </a:t>
            </a:r>
          </a:p>
          <a:p>
            <a:pPr lvl="1"/>
            <a:r>
              <a:rPr lang="en-US" dirty="0"/>
              <a:t>Develop ability to take action and make changes </a:t>
            </a:r>
          </a:p>
          <a:p>
            <a:pPr lvl="1"/>
            <a:r>
              <a:rPr lang="en-US" dirty="0"/>
              <a:t>Identify issues of privilege and oppression</a:t>
            </a:r>
          </a:p>
          <a:p>
            <a:pPr lvl="1"/>
            <a:endParaRPr lang="en-US" dirty="0"/>
          </a:p>
          <a:p>
            <a:pPr lvl="1"/>
            <a:endParaRPr lang="en-US" dirty="0"/>
          </a:p>
          <a:p>
            <a:pPr marL="0" indent="0">
              <a:buNone/>
            </a:pPr>
            <a:r>
              <a:rPr lang="en-US" sz="1200" dirty="0"/>
              <a:t>Singh, A. A., Merchant, N., </a:t>
            </a:r>
            <a:r>
              <a:rPr lang="en-US" sz="1200" dirty="0" err="1"/>
              <a:t>Skudrzyk</a:t>
            </a:r>
            <a:r>
              <a:rPr lang="en-US" sz="1200" dirty="0"/>
              <a:t>, B., &amp; </a:t>
            </a:r>
            <a:r>
              <a:rPr lang="en-US" sz="1200" dirty="0" err="1"/>
              <a:t>Ingene</a:t>
            </a:r>
            <a:r>
              <a:rPr lang="en-US" sz="1200" dirty="0"/>
              <a:t>, D. (2012). Multicultural and social justice competence principles for group workers. </a:t>
            </a:r>
            <a:r>
              <a:rPr lang="en-US" sz="1200" i="1" dirty="0"/>
              <a:t>Association for 	Specialists in Group Work</a:t>
            </a:r>
            <a:r>
              <a:rPr lang="en-US" sz="1200" dirty="0"/>
              <a:t>.</a:t>
            </a:r>
          </a:p>
          <a:p>
            <a:endParaRPr lang="en-US" dirty="0"/>
          </a:p>
          <a:p>
            <a:endParaRPr lang="en-US" dirty="0"/>
          </a:p>
        </p:txBody>
      </p:sp>
    </p:spTree>
    <p:extLst>
      <p:ext uri="{BB962C8B-B14F-4D97-AF65-F5344CB8AC3E}">
        <p14:creationId xmlns:p14="http://schemas.microsoft.com/office/powerpoint/2010/main" val="2489517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ASGW guidelines Case study</a:t>
            </a:r>
          </a:p>
        </p:txBody>
      </p:sp>
      <p:sp>
        <p:nvSpPr>
          <p:cNvPr id="3" name="Content Placeholder 2"/>
          <p:cNvSpPr>
            <a:spLocks noGrp="1"/>
          </p:cNvSpPr>
          <p:nvPr>
            <p:ph idx="1"/>
          </p:nvPr>
        </p:nvSpPr>
        <p:spPr>
          <a:xfrm>
            <a:off x="1451579" y="2015732"/>
            <a:ext cx="9603275" cy="3996185"/>
          </a:xfrm>
        </p:spPr>
        <p:txBody>
          <a:bodyPr>
            <a:normAutofit fontScale="85000" lnSpcReduction="10000"/>
          </a:bodyPr>
          <a:lstStyle/>
          <a:p>
            <a:r>
              <a:rPr lang="en-US" dirty="0" err="1"/>
              <a:t>Jorlan</a:t>
            </a:r>
            <a:r>
              <a:rPr lang="en-US" dirty="0"/>
              <a:t> is a group leader who comes from a multiracial family and working class background. Her mother is an immigrant from Haiti and her father is an African American, raised in a conservative family that has lived for generations in a rural area of a southern state. Being part of a community, having strong work ethic, as well as partaking in family and religious life, has been very important to </a:t>
            </a:r>
            <a:r>
              <a:rPr lang="en-US" dirty="0" err="1"/>
              <a:t>Jorlan</a:t>
            </a:r>
            <a:r>
              <a:rPr lang="en-US" dirty="0"/>
              <a:t> and her family.</a:t>
            </a:r>
          </a:p>
          <a:p>
            <a:r>
              <a:rPr lang="en-US" dirty="0" err="1"/>
              <a:t>Jorlan</a:t>
            </a:r>
            <a:r>
              <a:rPr lang="en-US" dirty="0"/>
              <a:t> was asked to prepare a plan and facilitate a counseling group for individuals dealing with losses. During one of the group sessions, a group member Mary, disclosed sadness and grief as her partner died. Mary was in love and in a relationship with a woman. She did not have family support and her place of worship did not approve of her sexual orientation. Mary is an immigrant from a South American country and her partner was a woman from New England area with Protestant relatives who with pride traced their roots back to England. Mary felt discouraged, experienced shame, and at times started to question her worthiness. She was angry and hurt as she had no legal protection. She was unable to make funeral arrangements for her partner as legally she was not viewed as a partner. Her partner’s family chose to have a private funeral from which she was excluded. </a:t>
            </a:r>
          </a:p>
        </p:txBody>
      </p:sp>
    </p:spTree>
    <p:extLst>
      <p:ext uri="{BB962C8B-B14F-4D97-AF65-F5344CB8AC3E}">
        <p14:creationId xmlns:p14="http://schemas.microsoft.com/office/powerpoint/2010/main" val="2855687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Council for the Accreditation of Counseling and Educational Related Programs (CACREP)</a:t>
            </a:r>
          </a:p>
        </p:txBody>
      </p:sp>
      <p:sp>
        <p:nvSpPr>
          <p:cNvPr id="3" name="Content Placeholder 2"/>
          <p:cNvSpPr>
            <a:spLocks noGrp="1"/>
          </p:cNvSpPr>
          <p:nvPr>
            <p:ph idx="1"/>
          </p:nvPr>
        </p:nvSpPr>
        <p:spPr>
          <a:xfrm>
            <a:off x="1451579" y="2015732"/>
            <a:ext cx="10049859" cy="3684981"/>
          </a:xfrm>
        </p:spPr>
        <p:txBody>
          <a:bodyPr>
            <a:normAutofit lnSpcReduction="10000"/>
          </a:bodyPr>
          <a:lstStyle/>
          <a:p>
            <a:r>
              <a:rPr lang="en-US" dirty="0"/>
              <a:t>Committed to the development of standards </a:t>
            </a:r>
          </a:p>
          <a:p>
            <a:r>
              <a:rPr lang="en-US" dirty="0"/>
              <a:t>Recognizes a dynamic, diverse, and complex society</a:t>
            </a:r>
          </a:p>
          <a:p>
            <a:r>
              <a:rPr lang="en-US" dirty="0"/>
              <a:t>Promotes continuing optimal human development and improvement</a:t>
            </a:r>
          </a:p>
          <a:p>
            <a:r>
              <a:rPr lang="en-US" dirty="0"/>
              <a:t>Encourages growth, change, and collaboration</a:t>
            </a:r>
          </a:p>
          <a:p>
            <a:r>
              <a:rPr lang="en-US" dirty="0"/>
              <a:t>Respects diversity of instructional approaches and strategies</a:t>
            </a:r>
          </a:p>
          <a:p>
            <a:r>
              <a:rPr lang="en-US" dirty="0"/>
              <a:t>Strengthens standards, program improvement, and best practices </a:t>
            </a:r>
          </a:p>
          <a:p>
            <a:pPr marL="0" indent="0">
              <a:lnSpc>
                <a:spcPct val="100000"/>
              </a:lnSpc>
              <a:buNone/>
            </a:pPr>
            <a:endParaRPr lang="en-US" sz="1200" dirty="0" smtClean="0"/>
          </a:p>
          <a:p>
            <a:pPr marL="0" indent="0">
              <a:lnSpc>
                <a:spcPct val="100000"/>
              </a:lnSpc>
              <a:buNone/>
            </a:pPr>
            <a:r>
              <a:rPr lang="en-US" sz="1200" dirty="0" smtClean="0"/>
              <a:t>Council </a:t>
            </a:r>
            <a:r>
              <a:rPr lang="en-US" sz="1200" dirty="0"/>
              <a:t>for the Accreditation of Counseling and Related Educational Programs. (2019).</a:t>
            </a:r>
            <a:r>
              <a:rPr lang="en-US" sz="1200" i="1" dirty="0"/>
              <a:t> About CACREP. </a:t>
            </a:r>
            <a:r>
              <a:rPr lang="en-US" sz="1200" dirty="0"/>
              <a:t>Retrieved from  </a:t>
            </a:r>
            <a:r>
              <a:rPr lang="en-US" sz="1200" dirty="0">
                <a:hlinkClick r:id="rId2"/>
              </a:rPr>
              <a:t>https://www.cacrep.org/about-cacrep/</a:t>
            </a:r>
            <a:endParaRPr lang="en-US" sz="1200" dirty="0"/>
          </a:p>
          <a:p>
            <a:pPr marL="0" indent="0">
              <a:lnSpc>
                <a:spcPct val="100000"/>
              </a:lnSpc>
              <a:buNone/>
            </a:pPr>
            <a:r>
              <a:rPr lang="en-US" sz="1200" dirty="0" smtClean="0"/>
              <a:t>                                                     </a:t>
            </a:r>
          </a:p>
        </p:txBody>
      </p:sp>
      <p:pic>
        <p:nvPicPr>
          <p:cNvPr id="5122" name="Picture 2" descr="https://www.cacrep.org/wp-content/uploads/2014/05/CACRE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3975" y="2015732"/>
            <a:ext cx="236220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152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815029"/>
            <a:ext cx="9603275" cy="1049235"/>
          </a:xfrm>
        </p:spPr>
        <p:txBody>
          <a:bodyPr>
            <a:normAutofit/>
          </a:bodyPr>
          <a:lstStyle/>
          <a:p>
            <a:r>
              <a:rPr lang="en-US" sz="2800" dirty="0"/>
              <a:t>INTENT of CACREP (2016) STANDARDS</a:t>
            </a:r>
            <a:r>
              <a:rPr lang="en-US" dirty="0"/>
              <a:t/>
            </a:r>
            <a:br>
              <a:rPr lang="en-US" dirty="0"/>
            </a:br>
            <a:endParaRPr lang="en-US" dirty="0"/>
          </a:p>
        </p:txBody>
      </p:sp>
      <p:sp>
        <p:nvSpPr>
          <p:cNvPr id="3" name="Content Placeholder 2"/>
          <p:cNvSpPr>
            <a:spLocks noGrp="1"/>
          </p:cNvSpPr>
          <p:nvPr>
            <p:ph idx="1"/>
          </p:nvPr>
        </p:nvSpPr>
        <p:spPr>
          <a:xfrm>
            <a:off x="1451579" y="1987826"/>
            <a:ext cx="9603275" cy="3478519"/>
          </a:xfrm>
        </p:spPr>
        <p:txBody>
          <a:bodyPr>
            <a:normAutofit/>
          </a:bodyPr>
          <a:lstStyle/>
          <a:p>
            <a:r>
              <a:rPr lang="en-US" dirty="0"/>
              <a:t>Promote unity within the profession of counseling</a:t>
            </a:r>
          </a:p>
          <a:p>
            <a:r>
              <a:rPr lang="en-US" dirty="0"/>
              <a:t>Ensure solidified identity as professional counselors</a:t>
            </a:r>
          </a:p>
          <a:p>
            <a:r>
              <a:rPr lang="en-US" dirty="0"/>
              <a:t>Provide specialization opportunities </a:t>
            </a:r>
          </a:p>
          <a:p>
            <a:r>
              <a:rPr lang="en-US" dirty="0"/>
              <a:t>Produce  graduates that demonstrate knowledge, skills, and professional dispositions </a:t>
            </a:r>
          </a:p>
          <a:p>
            <a:pPr marL="0" indent="0">
              <a:buNone/>
            </a:pPr>
            <a:endParaRPr lang="en-US" sz="1200" dirty="0"/>
          </a:p>
          <a:p>
            <a:pPr marL="0" indent="0">
              <a:buNone/>
            </a:pPr>
            <a:endParaRPr lang="en-US" sz="1200" dirty="0"/>
          </a:p>
          <a:p>
            <a:pPr marL="0" indent="0">
              <a:buNone/>
            </a:pPr>
            <a:r>
              <a:rPr lang="en-US" sz="1200" dirty="0"/>
              <a:t>Council for the Accreditation of Counseling and Educational Related Programs. (2015). </a:t>
            </a:r>
            <a:r>
              <a:rPr lang="en-US" sz="1200" i="1" dirty="0"/>
              <a:t>2016 CACREP standards. </a:t>
            </a:r>
            <a:r>
              <a:rPr lang="en-US" sz="1200" dirty="0"/>
              <a:t>Retrieved from </a:t>
            </a:r>
            <a:r>
              <a:rPr lang="en-US" sz="1200" dirty="0" smtClean="0"/>
              <a:t>	</a:t>
            </a:r>
            <a:r>
              <a:rPr lang="en-US" sz="1200" dirty="0" smtClean="0">
                <a:hlinkClick r:id="rId2"/>
              </a:rPr>
              <a:t>https</a:t>
            </a:r>
            <a:r>
              <a:rPr lang="en-US" sz="1200" dirty="0">
                <a:hlinkClick r:id="rId2"/>
              </a:rPr>
              <a:t>://www.cacrep.org/wp-content/uploads/2018/05/2016-Standards-with-Glossary-5.3.2018.pdf</a:t>
            </a:r>
            <a:endParaRPr lang="en-US" sz="1200" dirty="0"/>
          </a:p>
          <a:p>
            <a:endParaRPr lang="en-US" dirty="0"/>
          </a:p>
        </p:txBody>
      </p:sp>
    </p:spTree>
    <p:extLst>
      <p:ext uri="{BB962C8B-B14F-4D97-AF65-F5344CB8AC3E}">
        <p14:creationId xmlns:p14="http://schemas.microsoft.com/office/powerpoint/2010/main" val="4021972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804519"/>
            <a:ext cx="9603275" cy="1117046"/>
          </a:xfrm>
        </p:spPr>
        <p:txBody>
          <a:bodyPr>
            <a:normAutofit/>
          </a:bodyPr>
          <a:lstStyle/>
          <a:p>
            <a:r>
              <a:rPr lang="en-US" sz="2800" dirty="0"/>
              <a:t>ORGANIZATION OF 2016 CACREP STANDARDS</a:t>
            </a:r>
          </a:p>
        </p:txBody>
      </p:sp>
      <p:sp>
        <p:nvSpPr>
          <p:cNvPr id="3" name="Content Placeholder 2"/>
          <p:cNvSpPr>
            <a:spLocks noGrp="1"/>
          </p:cNvSpPr>
          <p:nvPr>
            <p:ph idx="1"/>
          </p:nvPr>
        </p:nvSpPr>
        <p:spPr>
          <a:xfrm>
            <a:off x="1451579" y="1802296"/>
            <a:ext cx="9603275" cy="3750365"/>
          </a:xfrm>
        </p:spPr>
        <p:txBody>
          <a:bodyPr>
            <a:normAutofit fontScale="92500" lnSpcReduction="20000"/>
          </a:bodyPr>
          <a:lstStyle/>
          <a:p>
            <a:pPr marL="0" indent="0">
              <a:buNone/>
            </a:pPr>
            <a:r>
              <a:rPr lang="en-US" sz="2200" dirty="0"/>
              <a:t>Six Sections</a:t>
            </a:r>
          </a:p>
          <a:p>
            <a:pPr marL="457200" indent="-457200">
              <a:buFont typeface="+mj-lt"/>
              <a:buAutoNum type="arabicPeriod"/>
            </a:pPr>
            <a:r>
              <a:rPr lang="en-US" sz="2200" dirty="0"/>
              <a:t>The Learning Environment</a:t>
            </a:r>
          </a:p>
          <a:p>
            <a:pPr marL="457200" indent="-457200">
              <a:buFont typeface="+mj-lt"/>
              <a:buAutoNum type="arabicPeriod"/>
            </a:pPr>
            <a:r>
              <a:rPr lang="en-US" sz="2200" dirty="0"/>
              <a:t>Professional Counseling Identity</a:t>
            </a:r>
          </a:p>
          <a:p>
            <a:pPr marL="457200" indent="-457200">
              <a:buFont typeface="+mj-lt"/>
              <a:buAutoNum type="arabicPeriod"/>
            </a:pPr>
            <a:r>
              <a:rPr lang="en-US" sz="2200" dirty="0"/>
              <a:t>Professional Practice</a:t>
            </a:r>
          </a:p>
          <a:p>
            <a:pPr marL="457200" indent="-457200">
              <a:buFont typeface="+mj-lt"/>
              <a:buAutoNum type="arabicPeriod"/>
            </a:pPr>
            <a:r>
              <a:rPr lang="en-US" sz="2200" dirty="0"/>
              <a:t>Evaluation in the Program</a:t>
            </a:r>
          </a:p>
          <a:p>
            <a:pPr marL="457200" indent="-457200">
              <a:buFont typeface="+mj-lt"/>
              <a:buAutoNum type="arabicPeriod"/>
            </a:pPr>
            <a:r>
              <a:rPr lang="en-US" sz="2200" dirty="0"/>
              <a:t>Entry-Level Specialty Areas </a:t>
            </a:r>
          </a:p>
          <a:p>
            <a:pPr marL="457200" indent="-457200">
              <a:buFont typeface="+mj-lt"/>
              <a:buAutoNum type="arabicPeriod"/>
            </a:pPr>
            <a:r>
              <a:rPr lang="en-US" sz="2200" dirty="0"/>
              <a:t>Doctoral Standards for Counselor Education and Supervision </a:t>
            </a:r>
          </a:p>
          <a:p>
            <a:pPr marL="0" indent="0">
              <a:buNone/>
            </a:pPr>
            <a:r>
              <a:rPr lang="en-US" sz="1400" dirty="0"/>
              <a:t>Council for the Accreditation of Counseling and Educational Related Programs. (2015). </a:t>
            </a:r>
            <a:r>
              <a:rPr lang="en-US" sz="1400" i="1" dirty="0"/>
              <a:t>2016 CACREP standards. </a:t>
            </a:r>
            <a:r>
              <a:rPr lang="en-US" sz="1400" dirty="0"/>
              <a:t>Retrieved from </a:t>
            </a:r>
            <a:r>
              <a:rPr lang="en-US" sz="1400" dirty="0" smtClean="0"/>
              <a:t>	</a:t>
            </a:r>
            <a:r>
              <a:rPr lang="en-US" sz="1400" dirty="0" smtClean="0">
                <a:hlinkClick r:id="rId2"/>
              </a:rPr>
              <a:t>https</a:t>
            </a:r>
            <a:r>
              <a:rPr lang="en-US" sz="1400" dirty="0">
                <a:hlinkClick r:id="rId2"/>
              </a:rPr>
              <a:t>://www.cacrep.org/wp-content/uploads/2018/05/2016-Standards-with-Glossary-5.3.2018.pdf</a:t>
            </a:r>
            <a:endParaRPr lang="en-US" sz="1400" dirty="0"/>
          </a:p>
          <a:p>
            <a:pPr marL="0" indent="0">
              <a:buNone/>
            </a:pPr>
            <a:endParaRPr lang="en-US" dirty="0"/>
          </a:p>
          <a:p>
            <a:endParaRPr lang="en-US" dirty="0"/>
          </a:p>
        </p:txBody>
      </p:sp>
    </p:spTree>
    <p:extLst>
      <p:ext uri="{BB962C8B-B14F-4D97-AF65-F5344CB8AC3E}">
        <p14:creationId xmlns:p14="http://schemas.microsoft.com/office/powerpoint/2010/main" val="300853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p:txBody>
          <a:bodyPr/>
          <a:lstStyle/>
          <a:p>
            <a:r>
              <a:rPr lang="en-US" dirty="0"/>
              <a:t>What skills and knowledge should a therapist have before beginning and leading a group?</a:t>
            </a:r>
          </a:p>
          <a:p>
            <a:endParaRPr lang="en-US" dirty="0"/>
          </a:p>
          <a:p>
            <a:endParaRPr lang="en-US" dirty="0"/>
          </a:p>
          <a:p>
            <a:endParaRPr lang="en-US" dirty="0"/>
          </a:p>
          <a:p>
            <a:r>
              <a:rPr lang="en-US" dirty="0"/>
              <a:t>What should training for group therapists look like?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3469" y="2644697"/>
            <a:ext cx="3310054" cy="3310054"/>
          </a:xfrm>
          <a:prstGeom prst="rect">
            <a:avLst/>
          </a:prstGeom>
        </p:spPr>
      </p:pic>
    </p:spTree>
    <p:extLst>
      <p:ext uri="{BB962C8B-B14F-4D97-AF65-F5344CB8AC3E}">
        <p14:creationId xmlns:p14="http://schemas.microsoft.com/office/powerpoint/2010/main" val="10470196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1579" y="1853754"/>
            <a:ext cx="9603275" cy="3738663"/>
          </a:xfrm>
        </p:spPr>
        <p:txBody>
          <a:bodyPr>
            <a:normAutofit/>
          </a:bodyPr>
          <a:lstStyle/>
          <a:p>
            <a:pPr marL="0" indent="0">
              <a:buNone/>
            </a:pPr>
            <a:r>
              <a:rPr lang="en-US" b="1" i="1" dirty="0"/>
              <a:t>Eight Common Core Areas</a:t>
            </a:r>
          </a:p>
          <a:p>
            <a:pPr marL="0" indent="0">
              <a:buNone/>
            </a:pPr>
            <a:r>
              <a:rPr lang="en-US" dirty="0"/>
              <a:t>1.  Professional Orientation and Practice</a:t>
            </a:r>
          </a:p>
          <a:p>
            <a:pPr marL="0" indent="0">
              <a:buNone/>
            </a:pPr>
            <a:r>
              <a:rPr lang="en-US" dirty="0"/>
              <a:t>2.  Social and Cultural Diversity  </a:t>
            </a:r>
          </a:p>
          <a:p>
            <a:pPr marL="0" indent="0">
              <a:buNone/>
            </a:pPr>
            <a:r>
              <a:rPr lang="en-US" dirty="0"/>
              <a:t>3.  Human Growth and Development</a:t>
            </a:r>
          </a:p>
          <a:p>
            <a:pPr marL="0" indent="0">
              <a:buNone/>
            </a:pPr>
            <a:r>
              <a:rPr lang="en-US" dirty="0"/>
              <a:t>4.  Career Development</a:t>
            </a:r>
          </a:p>
          <a:p>
            <a:pPr marL="457200" indent="-457200">
              <a:buAutoNum type="arabicPeriod" startAt="4"/>
            </a:pPr>
            <a:endParaRPr lang="en-US" dirty="0"/>
          </a:p>
          <a:p>
            <a:pPr marL="0" indent="0">
              <a:buNone/>
            </a:pPr>
            <a:r>
              <a:rPr lang="en-US" sz="1300" dirty="0"/>
              <a:t>Council for the Accreditation of Counseling and Educational Related Programs. (2015). </a:t>
            </a:r>
            <a:r>
              <a:rPr lang="en-US" sz="1300" i="1" dirty="0"/>
              <a:t>2016 CACREP standards. </a:t>
            </a:r>
            <a:r>
              <a:rPr lang="en-US" sz="1300" dirty="0"/>
              <a:t>Retrieved from </a:t>
            </a:r>
            <a:r>
              <a:rPr lang="en-US" sz="1300" dirty="0" smtClean="0"/>
              <a:t>	</a:t>
            </a:r>
            <a:r>
              <a:rPr lang="en-US" sz="1300" dirty="0" smtClean="0">
                <a:hlinkClick r:id="rId2"/>
              </a:rPr>
              <a:t>https</a:t>
            </a:r>
            <a:r>
              <a:rPr lang="en-US" sz="1300" dirty="0">
                <a:hlinkClick r:id="rId2"/>
              </a:rPr>
              <a:t>://www.cacrep.org/wp-content/uploads/2018/05/2016-Standards-with-Glossary-5.3.2018.pdf</a:t>
            </a:r>
            <a:endParaRPr lang="en-US" sz="1300" dirty="0"/>
          </a:p>
          <a:p>
            <a:pPr marL="0" indent="0">
              <a:buNone/>
            </a:pPr>
            <a:endParaRPr lang="en-US" sz="1300" dirty="0"/>
          </a:p>
        </p:txBody>
      </p:sp>
      <p:sp>
        <p:nvSpPr>
          <p:cNvPr id="4" name="Title 3"/>
          <p:cNvSpPr>
            <a:spLocks noGrp="1"/>
          </p:cNvSpPr>
          <p:nvPr>
            <p:ph type="title"/>
          </p:nvPr>
        </p:nvSpPr>
        <p:spPr/>
        <p:txBody>
          <a:bodyPr>
            <a:normAutofit/>
          </a:bodyPr>
          <a:lstStyle/>
          <a:p>
            <a:r>
              <a:rPr lang="en-US" sz="2800" dirty="0"/>
              <a:t>Section 2: Professional Counseling Identity:</a:t>
            </a:r>
            <a:br>
              <a:rPr lang="en-US" sz="2800" dirty="0"/>
            </a:br>
            <a:r>
              <a:rPr lang="en-US" sz="2800" dirty="0"/>
              <a:t>Counseling Curriculum</a:t>
            </a:r>
          </a:p>
        </p:txBody>
      </p:sp>
    </p:spTree>
    <p:extLst>
      <p:ext uri="{BB962C8B-B14F-4D97-AF65-F5344CB8AC3E}">
        <p14:creationId xmlns:p14="http://schemas.microsoft.com/office/powerpoint/2010/main" val="2126669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Section 2: Professional Counseling Identity:</a:t>
            </a:r>
            <a:br>
              <a:rPr lang="en-US" sz="2800" dirty="0"/>
            </a:br>
            <a:r>
              <a:rPr lang="en-US" sz="2800" dirty="0"/>
              <a:t>Counseling Curriculum</a:t>
            </a:r>
          </a:p>
        </p:txBody>
      </p:sp>
      <p:sp>
        <p:nvSpPr>
          <p:cNvPr id="3" name="Content Placeholder 2"/>
          <p:cNvSpPr>
            <a:spLocks noGrp="1"/>
          </p:cNvSpPr>
          <p:nvPr>
            <p:ph idx="1"/>
          </p:nvPr>
        </p:nvSpPr>
        <p:spPr/>
        <p:txBody>
          <a:bodyPr>
            <a:normAutofit lnSpcReduction="10000"/>
          </a:bodyPr>
          <a:lstStyle/>
          <a:p>
            <a:pPr marL="0" indent="0">
              <a:buNone/>
            </a:pPr>
            <a:r>
              <a:rPr lang="en-US" dirty="0"/>
              <a:t>5.  Counseling and the Helping Relationships</a:t>
            </a:r>
          </a:p>
          <a:p>
            <a:pPr marL="0" indent="0">
              <a:buNone/>
            </a:pPr>
            <a:r>
              <a:rPr lang="en-US" dirty="0"/>
              <a:t>6.  Group Counseling and Group Work</a:t>
            </a:r>
          </a:p>
          <a:p>
            <a:pPr marL="0" indent="0">
              <a:buNone/>
            </a:pPr>
            <a:r>
              <a:rPr lang="en-US" dirty="0"/>
              <a:t>7.   Assessment and Testing</a:t>
            </a:r>
          </a:p>
          <a:p>
            <a:pPr marL="0" indent="0">
              <a:buNone/>
            </a:pPr>
            <a:r>
              <a:rPr lang="en-US" dirty="0"/>
              <a:t>8.  Research and Program Evaluation  </a:t>
            </a:r>
          </a:p>
          <a:p>
            <a:endParaRPr lang="en-US" dirty="0"/>
          </a:p>
          <a:p>
            <a:pPr marL="0" indent="0">
              <a:buNone/>
            </a:pPr>
            <a:endParaRPr lang="en-US" dirty="0"/>
          </a:p>
          <a:p>
            <a:pPr marL="0" indent="0">
              <a:buNone/>
            </a:pPr>
            <a:r>
              <a:rPr lang="en-US" sz="1400" dirty="0"/>
              <a:t>Council for the Accreditation of Counseling and Educational Related Programs. (2015). </a:t>
            </a:r>
            <a:r>
              <a:rPr lang="en-US" sz="1400" i="1" dirty="0"/>
              <a:t>2016 CACREP standards. </a:t>
            </a:r>
            <a:r>
              <a:rPr lang="en-US" sz="1400" dirty="0"/>
              <a:t>Retrieved from </a:t>
            </a:r>
            <a:r>
              <a:rPr lang="en-US" sz="1400" dirty="0" smtClean="0"/>
              <a:t>	</a:t>
            </a:r>
            <a:r>
              <a:rPr lang="en-US" sz="1400" dirty="0" smtClean="0">
                <a:hlinkClick r:id="rId2"/>
              </a:rPr>
              <a:t>https</a:t>
            </a:r>
            <a:r>
              <a:rPr lang="en-US" sz="1400" dirty="0">
                <a:hlinkClick r:id="rId2"/>
              </a:rPr>
              <a:t>://www.cacrep.org/wp-content/uploads/2018/05/2016-Standards-with-Glossary-5.3.2018.pdf</a:t>
            </a:r>
            <a:endParaRPr lang="en-US" sz="1400"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1660070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8" y="618989"/>
            <a:ext cx="9603275" cy="918264"/>
          </a:xfrm>
        </p:spPr>
        <p:txBody>
          <a:bodyPr>
            <a:normAutofit fontScale="90000"/>
          </a:bodyPr>
          <a:lstStyle/>
          <a:p>
            <a:r>
              <a:rPr lang="en-US" sz="3100" dirty="0"/>
              <a:t>Section 2: Professional Counseling Identity: GROUP COUNSELING AND GROUP WORK </a:t>
            </a:r>
            <a:r>
              <a:rPr lang="en-US" sz="2800" dirty="0"/>
              <a:t/>
            </a:r>
            <a:br>
              <a:rPr lang="en-US" sz="2800" dirty="0"/>
            </a:br>
            <a:endParaRPr lang="en-US" sz="2800" dirty="0"/>
          </a:p>
        </p:txBody>
      </p:sp>
      <p:sp>
        <p:nvSpPr>
          <p:cNvPr id="3" name="Content Placeholder 2"/>
          <p:cNvSpPr>
            <a:spLocks noGrp="1"/>
          </p:cNvSpPr>
          <p:nvPr>
            <p:ph idx="1"/>
          </p:nvPr>
        </p:nvSpPr>
        <p:spPr>
          <a:xfrm>
            <a:off x="1451579" y="1868558"/>
            <a:ext cx="9603275" cy="3564833"/>
          </a:xfrm>
        </p:spPr>
        <p:txBody>
          <a:bodyPr>
            <a:normAutofit/>
          </a:bodyPr>
          <a:lstStyle/>
          <a:p>
            <a:pPr marL="457200" lvl="1" indent="0">
              <a:buNone/>
            </a:pPr>
            <a:r>
              <a:rPr lang="en-US" sz="2000" dirty="0"/>
              <a:t>a.  theoretical foundations </a:t>
            </a:r>
          </a:p>
          <a:p>
            <a:pPr marL="457200" lvl="1" indent="0">
              <a:buNone/>
            </a:pPr>
            <a:r>
              <a:rPr lang="en-US" sz="2000" dirty="0"/>
              <a:t>b.  group process and development                                    </a:t>
            </a:r>
          </a:p>
          <a:p>
            <a:pPr marL="457200" lvl="1" indent="0">
              <a:buNone/>
            </a:pPr>
            <a:r>
              <a:rPr lang="en-US" sz="2000" dirty="0"/>
              <a:t>c.  therapeutic factors and group effectiveness </a:t>
            </a:r>
          </a:p>
          <a:p>
            <a:pPr marL="457200" lvl="1" indent="0">
              <a:buNone/>
            </a:pPr>
            <a:r>
              <a:rPr lang="en-US" sz="2000" dirty="0"/>
              <a:t>d.  functions and characteristics of effective group leaders </a:t>
            </a:r>
          </a:p>
          <a:p>
            <a:pPr marL="457200" lvl="1" indent="0">
              <a:buNone/>
            </a:pPr>
            <a:endParaRPr lang="en-US" sz="2000" dirty="0"/>
          </a:p>
          <a:p>
            <a:endParaRPr lang="en-US" dirty="0"/>
          </a:p>
          <a:p>
            <a:pPr marL="0" indent="0">
              <a:buNone/>
            </a:pPr>
            <a:r>
              <a:rPr lang="en-US" sz="1300" dirty="0"/>
              <a:t>Council for the Accreditation of Counseling and Educational Related Programs. (2015). </a:t>
            </a:r>
            <a:r>
              <a:rPr lang="en-US" sz="1300" i="1" dirty="0"/>
              <a:t>2016 CACREP standards. </a:t>
            </a:r>
            <a:r>
              <a:rPr lang="en-US" sz="1300" dirty="0"/>
              <a:t>Retrieved from </a:t>
            </a:r>
            <a:r>
              <a:rPr lang="en-US" sz="1300" dirty="0" smtClean="0"/>
              <a:t>	</a:t>
            </a:r>
            <a:r>
              <a:rPr lang="en-US" sz="1300" dirty="0" smtClean="0">
                <a:hlinkClick r:id="rId2"/>
              </a:rPr>
              <a:t>https</a:t>
            </a:r>
            <a:r>
              <a:rPr lang="en-US" sz="1300" dirty="0">
                <a:hlinkClick r:id="rId2"/>
              </a:rPr>
              <a:t>://www.cacrep.org/wp-content/uploads/2018/05/2016-Standards-with-Glossary-5.3.2018.pdf</a:t>
            </a:r>
            <a:endParaRPr lang="en-US" sz="1300" dirty="0"/>
          </a:p>
          <a:p>
            <a:pPr marL="0" indent="0">
              <a:buNone/>
            </a:pPr>
            <a:endParaRPr lang="en-US" dirty="0"/>
          </a:p>
        </p:txBody>
      </p:sp>
      <p:sp>
        <p:nvSpPr>
          <p:cNvPr id="5" name="AutoShape 4" descr="anging on through the bumps: The benefits of group work ..."/>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2" name="Picture 8" descr="https://i.pinimg.com/736x/eb/c6/87/ebc687ec8263534e364d1f9d6f05f49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2057401"/>
            <a:ext cx="3149309" cy="2200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9421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804519"/>
            <a:ext cx="9603275" cy="1087344"/>
          </a:xfrm>
        </p:spPr>
        <p:txBody>
          <a:bodyPr>
            <a:noAutofit/>
          </a:bodyPr>
          <a:lstStyle/>
          <a:p>
            <a:r>
              <a:rPr lang="en-US" sz="2800" dirty="0"/>
              <a:t>Section 2: Professional Counseling Identity: GROUP COUNSELING AND GROUP WORK</a:t>
            </a:r>
          </a:p>
        </p:txBody>
      </p:sp>
      <p:sp>
        <p:nvSpPr>
          <p:cNvPr id="3" name="Content Placeholder 2"/>
          <p:cNvSpPr>
            <a:spLocks noGrp="1"/>
          </p:cNvSpPr>
          <p:nvPr>
            <p:ph idx="1"/>
          </p:nvPr>
        </p:nvSpPr>
        <p:spPr/>
        <p:txBody>
          <a:bodyPr>
            <a:normAutofit lnSpcReduction="10000"/>
          </a:bodyPr>
          <a:lstStyle/>
          <a:p>
            <a:pPr marL="457200" lvl="1" indent="0">
              <a:buNone/>
            </a:pPr>
            <a:r>
              <a:rPr lang="en-US" sz="2000" dirty="0"/>
              <a:t>e.  group formation: recruiting, screening, and selection </a:t>
            </a:r>
          </a:p>
          <a:p>
            <a:pPr marL="457200" lvl="1" indent="0">
              <a:buNone/>
            </a:pPr>
            <a:r>
              <a:rPr lang="en-US" sz="2000" dirty="0"/>
              <a:t>f.  types of groups and conducting groups in </a:t>
            </a:r>
          </a:p>
          <a:p>
            <a:pPr marL="457200" lvl="1" indent="0">
              <a:buNone/>
            </a:pPr>
            <a:r>
              <a:rPr lang="en-US" sz="2000" dirty="0"/>
              <a:t>    varied settings </a:t>
            </a:r>
          </a:p>
          <a:p>
            <a:pPr marL="457200" lvl="1" indent="0">
              <a:buNone/>
            </a:pPr>
            <a:r>
              <a:rPr lang="en-US" sz="2000" dirty="0"/>
              <a:t>g.  ethical and cultural considerations for designing and </a:t>
            </a:r>
          </a:p>
          <a:p>
            <a:pPr marL="457200" lvl="1" indent="0">
              <a:buNone/>
            </a:pPr>
            <a:r>
              <a:rPr lang="en-US" sz="2000" dirty="0"/>
              <a:t>    facilitating groups </a:t>
            </a:r>
          </a:p>
          <a:p>
            <a:pPr marL="457200" lvl="1" indent="0">
              <a:buNone/>
            </a:pPr>
            <a:r>
              <a:rPr lang="en-US" sz="2000" dirty="0"/>
              <a:t>h.  direct small group experiences: 10 hour minimum </a:t>
            </a:r>
          </a:p>
          <a:p>
            <a:pPr marL="457200" lvl="1" indent="0">
              <a:buNone/>
            </a:pPr>
            <a:r>
              <a:rPr lang="en-US" sz="2000" dirty="0"/>
              <a:t>    per academic term </a:t>
            </a:r>
          </a:p>
          <a:p>
            <a:pPr marL="457200" lvl="1" indent="0">
              <a:buNone/>
            </a:pPr>
            <a:r>
              <a:rPr lang="en-US" sz="1300" dirty="0"/>
              <a:t>Council for the Accreditation of Counseling and Educational Related Programs. (2015). </a:t>
            </a:r>
            <a:r>
              <a:rPr lang="en-US" sz="1300" i="1" dirty="0"/>
              <a:t>2016 CACREP standards. </a:t>
            </a:r>
            <a:r>
              <a:rPr lang="en-US" sz="1300" dirty="0"/>
              <a:t>Retrieved from </a:t>
            </a:r>
            <a:r>
              <a:rPr lang="en-US" sz="1300" dirty="0" smtClean="0"/>
              <a:t>	</a:t>
            </a:r>
            <a:r>
              <a:rPr lang="en-US" sz="1300" dirty="0" smtClean="0">
                <a:hlinkClick r:id="rId2"/>
              </a:rPr>
              <a:t>https</a:t>
            </a:r>
            <a:r>
              <a:rPr lang="en-US" sz="1300" dirty="0">
                <a:hlinkClick r:id="rId2"/>
              </a:rPr>
              <a:t>://www.cacrep.org/wp-content/uploads/2018/05/2016-Standards-with-Glossary-5.3.2018.pdf</a:t>
            </a:r>
            <a:endParaRPr lang="en-US" sz="1300" dirty="0"/>
          </a:p>
          <a:p>
            <a:pPr marL="457200" lvl="1" indent="0">
              <a:buNone/>
            </a:pPr>
            <a:endParaRPr lang="en-US" sz="2000" dirty="0"/>
          </a:p>
          <a:p>
            <a:endParaRPr lang="en-US" dirty="0"/>
          </a:p>
        </p:txBody>
      </p:sp>
    </p:spTree>
    <p:extLst>
      <p:ext uri="{BB962C8B-B14F-4D97-AF65-F5344CB8AC3E}">
        <p14:creationId xmlns:p14="http://schemas.microsoft.com/office/powerpoint/2010/main" val="15249821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Current Discussion: CACREP Standards that Impact Group counseling</a:t>
            </a:r>
          </a:p>
        </p:txBody>
      </p:sp>
      <p:sp>
        <p:nvSpPr>
          <p:cNvPr id="3" name="Content Placeholder 2"/>
          <p:cNvSpPr>
            <a:spLocks noGrp="1"/>
          </p:cNvSpPr>
          <p:nvPr>
            <p:ph idx="1"/>
          </p:nvPr>
        </p:nvSpPr>
        <p:spPr>
          <a:xfrm>
            <a:off x="1451579" y="2015732"/>
            <a:ext cx="9603275" cy="3712406"/>
          </a:xfrm>
        </p:spPr>
        <p:txBody>
          <a:bodyPr>
            <a:normAutofit fontScale="92500" lnSpcReduction="10000"/>
          </a:bodyPr>
          <a:lstStyle/>
          <a:p>
            <a:pPr marL="0" indent="0">
              <a:buNone/>
            </a:pPr>
            <a:r>
              <a:rPr lang="en-US" sz="2400" b="1" i="1" dirty="0"/>
              <a:t>Spirituality and Religion</a:t>
            </a:r>
          </a:p>
          <a:p>
            <a:pPr marL="0" indent="0">
              <a:buNone/>
            </a:pPr>
            <a:r>
              <a:rPr lang="en-US" dirty="0"/>
              <a:t>	1. Removal of a definition of spirituality in the 2016 CACREP Standards, and </a:t>
            </a:r>
          </a:p>
          <a:p>
            <a:pPr marL="0" indent="0">
              <a:buNone/>
            </a:pPr>
            <a:r>
              <a:rPr lang="en-US" dirty="0"/>
              <a:t>	2. Relocation of undefined concepts of spirituality and </a:t>
            </a:r>
          </a:p>
          <a:p>
            <a:pPr marL="0" indent="0">
              <a:buNone/>
            </a:pPr>
            <a:r>
              <a:rPr lang="en-US" dirty="0"/>
              <a:t>	    religion to the </a:t>
            </a:r>
            <a:r>
              <a:rPr lang="en-US" i="1" dirty="0"/>
              <a:t>Social and Cultural Diversity</a:t>
            </a:r>
            <a:r>
              <a:rPr lang="en-US" dirty="0"/>
              <a:t> </a:t>
            </a:r>
          </a:p>
          <a:p>
            <a:pPr marL="0" indent="0">
              <a:buNone/>
            </a:pPr>
            <a:r>
              <a:rPr lang="en-US" dirty="0"/>
              <a:t>	    core curriculum area of </a:t>
            </a:r>
            <a:r>
              <a:rPr lang="en-US" i="1" dirty="0"/>
              <a:t>Professional Identity </a:t>
            </a:r>
            <a:r>
              <a:rPr lang="en-US" dirty="0"/>
              <a:t>in </a:t>
            </a:r>
          </a:p>
          <a:p>
            <a:pPr marL="0" indent="0">
              <a:buNone/>
            </a:pPr>
            <a:r>
              <a:rPr lang="en-US" dirty="0"/>
              <a:t>	    the 2016 CACREP Standards.</a:t>
            </a:r>
            <a:endParaRPr lang="en-US" sz="2400" dirty="0"/>
          </a:p>
          <a:p>
            <a:pPr marL="0" indent="0">
              <a:buNone/>
            </a:pPr>
            <a:r>
              <a:rPr lang="en-US" dirty="0"/>
              <a:t>	</a:t>
            </a:r>
          </a:p>
          <a:p>
            <a:pPr marL="0" indent="0">
              <a:buNone/>
            </a:pPr>
            <a:r>
              <a:rPr lang="en-US" sz="1300" dirty="0" err="1"/>
              <a:t>Bohecker</a:t>
            </a:r>
            <a:r>
              <a:rPr lang="en-US" sz="1300" dirty="0"/>
              <a:t>, L., </a:t>
            </a:r>
            <a:r>
              <a:rPr lang="en-US" sz="1300" dirty="0" err="1"/>
              <a:t>Schellenberg</a:t>
            </a:r>
            <a:r>
              <a:rPr lang="en-US" sz="1300" dirty="0"/>
              <a:t>, R., &amp; </a:t>
            </a:r>
            <a:r>
              <a:rPr lang="en-US" sz="1300" dirty="0" err="1"/>
              <a:t>Silvey</a:t>
            </a:r>
            <a:r>
              <a:rPr lang="en-US" sz="1300" dirty="0"/>
              <a:t>, J. (2017). Spirituality and religion : The ninth CACREP core curriculum area. </a:t>
            </a:r>
            <a:r>
              <a:rPr lang="en-US" sz="1300" i="1" dirty="0"/>
              <a:t>Counseling and Values, 62</a:t>
            </a:r>
            <a:r>
              <a:rPr lang="en-US" sz="1300" dirty="0"/>
              <a:t>(2)</a:t>
            </a:r>
            <a:r>
              <a:rPr lang="en-US" sz="1300" i="1" dirty="0"/>
              <a:t>,</a:t>
            </a:r>
            <a:r>
              <a:rPr lang="en-US" sz="1300" dirty="0"/>
              <a:t> </a:t>
            </a:r>
            <a:r>
              <a:rPr lang="en-US" sz="1300" dirty="0" smtClean="0"/>
              <a:t>128-	143</a:t>
            </a:r>
            <a:r>
              <a:rPr lang="en-US" sz="1300" dirty="0"/>
              <a:t>.  </a:t>
            </a:r>
            <a:r>
              <a:rPr lang="en-US" sz="1300" dirty="0">
                <a:hlinkClick r:id="rId2"/>
              </a:rPr>
              <a:t>http://dx.doi.org.ezproxy.liberty.edu/10.1002/cvj.12055</a:t>
            </a:r>
            <a:endParaRPr lang="en-US" sz="1300" dirty="0"/>
          </a:p>
        </p:txBody>
      </p:sp>
    </p:spTree>
    <p:extLst>
      <p:ext uri="{BB962C8B-B14F-4D97-AF65-F5344CB8AC3E}">
        <p14:creationId xmlns:p14="http://schemas.microsoft.com/office/powerpoint/2010/main" val="20186415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Current Discussion: Spirituality and Religion</a:t>
            </a:r>
          </a:p>
        </p:txBody>
      </p:sp>
      <p:sp>
        <p:nvSpPr>
          <p:cNvPr id="3" name="Content Placeholder 2"/>
          <p:cNvSpPr>
            <a:spLocks noGrp="1"/>
          </p:cNvSpPr>
          <p:nvPr>
            <p:ph idx="1"/>
          </p:nvPr>
        </p:nvSpPr>
        <p:spPr/>
        <p:txBody>
          <a:bodyPr>
            <a:normAutofit lnSpcReduction="10000"/>
          </a:bodyPr>
          <a:lstStyle/>
          <a:p>
            <a:r>
              <a:rPr lang="en-US" dirty="0"/>
              <a:t>   Inconsistency between the value of promoting holistic </a:t>
            </a:r>
          </a:p>
          <a:p>
            <a:pPr marL="0" indent="0">
              <a:buNone/>
            </a:pPr>
            <a:r>
              <a:rPr lang="en-US" dirty="0"/>
              <a:t>      wellness within the counseling profession and de-emphasizing </a:t>
            </a:r>
          </a:p>
          <a:p>
            <a:pPr marL="0" indent="0">
              <a:buNone/>
            </a:pPr>
            <a:r>
              <a:rPr lang="en-US" dirty="0"/>
              <a:t>      the dimension of spirituality and religion in </a:t>
            </a:r>
          </a:p>
          <a:p>
            <a:pPr marL="0" indent="0">
              <a:buNone/>
            </a:pPr>
            <a:r>
              <a:rPr lang="en-US" dirty="0"/>
              <a:t>      </a:t>
            </a:r>
            <a:r>
              <a:rPr lang="en-US" i="1" dirty="0"/>
              <a:t>Professional Identity </a:t>
            </a:r>
            <a:r>
              <a:rPr lang="en-US" dirty="0"/>
              <a:t>and training</a:t>
            </a:r>
          </a:p>
          <a:p>
            <a:pPr marL="0" indent="0">
              <a:buNone/>
            </a:pPr>
            <a:endParaRPr lang="en-US" dirty="0"/>
          </a:p>
          <a:p>
            <a:pPr marL="0" indent="0">
              <a:buNone/>
            </a:pPr>
            <a:endParaRPr lang="en-US" dirty="0"/>
          </a:p>
          <a:p>
            <a:pPr marL="0" indent="0">
              <a:buNone/>
            </a:pPr>
            <a:r>
              <a:rPr lang="en-US" sz="1400" dirty="0" err="1"/>
              <a:t>Bohecker</a:t>
            </a:r>
            <a:r>
              <a:rPr lang="en-US" sz="1400" dirty="0"/>
              <a:t>, L., </a:t>
            </a:r>
            <a:r>
              <a:rPr lang="en-US" sz="1400" dirty="0" err="1"/>
              <a:t>Schellenberg</a:t>
            </a:r>
            <a:r>
              <a:rPr lang="en-US" sz="1400" dirty="0"/>
              <a:t>, R., &amp; </a:t>
            </a:r>
            <a:r>
              <a:rPr lang="en-US" sz="1400" dirty="0" err="1"/>
              <a:t>Silvey</a:t>
            </a:r>
            <a:r>
              <a:rPr lang="en-US" sz="1400" dirty="0"/>
              <a:t>, J. (2017). Spirituality and religion : The ninth CACREP core curriculum area. </a:t>
            </a:r>
            <a:r>
              <a:rPr lang="en-US" sz="1400" i="1" dirty="0"/>
              <a:t>Counseling and </a:t>
            </a:r>
            <a:r>
              <a:rPr lang="en-US" sz="1400" i="1" dirty="0" smtClean="0"/>
              <a:t>	Values</a:t>
            </a:r>
            <a:r>
              <a:rPr lang="en-US" sz="1400" i="1" dirty="0"/>
              <a:t>, 62</a:t>
            </a:r>
            <a:r>
              <a:rPr lang="en-US" sz="1400" dirty="0"/>
              <a:t>(2)</a:t>
            </a:r>
            <a:r>
              <a:rPr lang="en-US" sz="1400" i="1" dirty="0"/>
              <a:t>,</a:t>
            </a:r>
            <a:r>
              <a:rPr lang="en-US" sz="1400" dirty="0"/>
              <a:t> 128-143.  </a:t>
            </a:r>
            <a:r>
              <a:rPr lang="en-US" sz="1400" dirty="0">
                <a:hlinkClick r:id="rId2"/>
              </a:rPr>
              <a:t>http://dx.doi.org.ezproxy.liberty.edu/10.1002/cvj.12055</a:t>
            </a:r>
            <a:endParaRPr lang="en-US" sz="1400" dirty="0"/>
          </a:p>
          <a:p>
            <a:pPr marL="0" indent="0">
              <a:buNone/>
            </a:pPr>
            <a:endParaRPr lang="en-US" sz="1400" dirty="0"/>
          </a:p>
          <a:p>
            <a:pPr marL="0" indent="0">
              <a:buNone/>
            </a:pPr>
            <a:endParaRPr lang="en-US" sz="1400" dirty="0"/>
          </a:p>
          <a:p>
            <a:endParaRPr lang="en-US" dirty="0"/>
          </a:p>
        </p:txBody>
      </p:sp>
    </p:spTree>
    <p:extLst>
      <p:ext uri="{BB962C8B-B14F-4D97-AF65-F5344CB8AC3E}">
        <p14:creationId xmlns:p14="http://schemas.microsoft.com/office/powerpoint/2010/main" val="13468047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Current Discussion: Spirituality and Religion</a:t>
            </a:r>
          </a:p>
        </p:txBody>
      </p:sp>
      <p:sp>
        <p:nvSpPr>
          <p:cNvPr id="3" name="Content Placeholder 2"/>
          <p:cNvSpPr>
            <a:spLocks noGrp="1"/>
          </p:cNvSpPr>
          <p:nvPr>
            <p:ph idx="1"/>
          </p:nvPr>
        </p:nvSpPr>
        <p:spPr>
          <a:xfrm>
            <a:off x="1451579" y="2015732"/>
            <a:ext cx="9603275" cy="3933123"/>
          </a:xfrm>
        </p:spPr>
        <p:txBody>
          <a:bodyPr>
            <a:normAutofit fontScale="92500" lnSpcReduction="20000"/>
          </a:bodyPr>
          <a:lstStyle/>
          <a:p>
            <a:r>
              <a:rPr lang="en-US" dirty="0"/>
              <a:t>The ACA has endorsed the Association for </a:t>
            </a:r>
          </a:p>
          <a:p>
            <a:pPr marL="0" indent="0">
              <a:buNone/>
            </a:pPr>
            <a:r>
              <a:rPr lang="en-US" dirty="0"/>
              <a:t>   Spiritual, Ethical, and Religious Values in Counseling</a:t>
            </a:r>
            <a:r>
              <a:rPr lang="en-US" dirty="0">
                <a:sym typeface="Wingdings"/>
              </a:rPr>
              <a:t> </a:t>
            </a:r>
          </a:p>
          <a:p>
            <a:pPr marL="0" indent="0">
              <a:buNone/>
            </a:pPr>
            <a:r>
              <a:rPr lang="en-US" dirty="0">
                <a:sym typeface="Wingdings"/>
              </a:rPr>
              <a:t>   (ASERVIC) Competencies to assist</a:t>
            </a:r>
            <a:r>
              <a:rPr lang="en-US" dirty="0"/>
              <a:t> counselors in </a:t>
            </a:r>
          </a:p>
          <a:p>
            <a:pPr marL="0" indent="0">
              <a:buNone/>
            </a:pPr>
            <a:r>
              <a:rPr lang="en-US" dirty="0"/>
              <a:t>   appropriately meeting clients’ spiritual and religious needs. </a:t>
            </a:r>
          </a:p>
          <a:p>
            <a:r>
              <a:rPr lang="en-US" dirty="0"/>
              <a:t>However, researchers discovered that a significant number </a:t>
            </a:r>
          </a:p>
          <a:p>
            <a:pPr marL="0" indent="0">
              <a:buNone/>
            </a:pPr>
            <a:r>
              <a:rPr lang="en-US" dirty="0"/>
              <a:t>   of counselors are not aware of ASERVIC </a:t>
            </a:r>
          </a:p>
          <a:p>
            <a:pPr marL="0" indent="0">
              <a:buNone/>
            </a:pPr>
            <a:r>
              <a:rPr lang="en-US" dirty="0"/>
              <a:t>   and the Competencies.</a:t>
            </a:r>
          </a:p>
          <a:p>
            <a:pPr marL="0" indent="0">
              <a:buNone/>
            </a:pPr>
            <a:r>
              <a:rPr lang="en-US" sz="1300" dirty="0" err="1"/>
              <a:t>Bohecker</a:t>
            </a:r>
            <a:r>
              <a:rPr lang="en-US" sz="1300" dirty="0"/>
              <a:t>, L., </a:t>
            </a:r>
            <a:r>
              <a:rPr lang="en-US" sz="1300" dirty="0" err="1"/>
              <a:t>Schellenberg</a:t>
            </a:r>
            <a:r>
              <a:rPr lang="en-US" sz="1300" dirty="0"/>
              <a:t>, R., &amp; </a:t>
            </a:r>
            <a:r>
              <a:rPr lang="en-US" sz="1300" dirty="0" err="1"/>
              <a:t>Silvey</a:t>
            </a:r>
            <a:r>
              <a:rPr lang="en-US" sz="1300" dirty="0"/>
              <a:t>, J. (2017). Spirituality and religion : The ninth CACREP core curriculum area. </a:t>
            </a:r>
            <a:r>
              <a:rPr lang="en-US" sz="1300" i="1" dirty="0"/>
              <a:t>Counseling and Values, 62</a:t>
            </a:r>
            <a:r>
              <a:rPr lang="en-US" sz="1300" dirty="0"/>
              <a:t>(2)</a:t>
            </a:r>
            <a:r>
              <a:rPr lang="en-US" sz="1300" i="1" dirty="0"/>
              <a:t>,</a:t>
            </a:r>
            <a:r>
              <a:rPr lang="en-US" sz="1300" dirty="0"/>
              <a:t> </a:t>
            </a:r>
            <a:r>
              <a:rPr lang="en-US" sz="1300" dirty="0" smtClean="0"/>
              <a:t>128-	143</a:t>
            </a:r>
            <a:r>
              <a:rPr lang="en-US" sz="1300" dirty="0"/>
              <a:t>.  </a:t>
            </a:r>
            <a:r>
              <a:rPr lang="en-US" sz="1300" dirty="0">
                <a:hlinkClick r:id="rId2"/>
              </a:rPr>
              <a:t>http://dx.doi.org.ezproxy.liberty.edu/10.1002/cvj.12055</a:t>
            </a:r>
            <a:endParaRPr lang="en-US" sz="1300" dirty="0"/>
          </a:p>
          <a:p>
            <a:pPr marL="0" indent="0">
              <a:buNone/>
            </a:pPr>
            <a:r>
              <a:rPr lang="en-US" sz="1300" dirty="0"/>
              <a:t>Reiner, S. M., &amp; </a:t>
            </a:r>
            <a:r>
              <a:rPr lang="en-US" sz="1300" dirty="0" err="1"/>
              <a:t>Dobmeier</a:t>
            </a:r>
            <a:r>
              <a:rPr lang="en-US" sz="1300" dirty="0"/>
              <a:t>, R. A. (2014). Counselor preparation and the Association for Spiritual, Ethical, and Religious Values in Counseling Competencies: </a:t>
            </a:r>
            <a:r>
              <a:rPr lang="en-US" sz="1300" dirty="0" smtClean="0"/>
              <a:t>	An </a:t>
            </a:r>
            <a:r>
              <a:rPr lang="en-US" sz="1300" dirty="0"/>
              <a:t>exploratory study. </a:t>
            </a:r>
            <a:r>
              <a:rPr lang="en-US" sz="1300" i="1" dirty="0"/>
              <a:t>Counseling and Values, 59, </a:t>
            </a:r>
            <a:r>
              <a:rPr lang="en-US" sz="1300" dirty="0"/>
              <a:t>192–207. doi:10.1002/j.2161-007X.2014.00051.x </a:t>
            </a:r>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p:txBody>
      </p:sp>
    </p:spTree>
    <p:extLst>
      <p:ext uri="{BB962C8B-B14F-4D97-AF65-F5344CB8AC3E}">
        <p14:creationId xmlns:p14="http://schemas.microsoft.com/office/powerpoint/2010/main" val="10967786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Association for Spiritual, Ethical, and religious values in Counseling</a:t>
            </a:r>
            <a:r>
              <a:rPr lang="en-US" sz="2800" dirty="0">
                <a:sym typeface="Wingdings"/>
              </a:rPr>
              <a:t> (ASERVIC):</a:t>
            </a:r>
            <a:r>
              <a:rPr lang="en-US" sz="2800" dirty="0"/>
              <a:t> Competencies</a:t>
            </a:r>
          </a:p>
        </p:txBody>
      </p:sp>
      <p:sp>
        <p:nvSpPr>
          <p:cNvPr id="3" name="Content Placeholder 2"/>
          <p:cNvSpPr>
            <a:spLocks noGrp="1"/>
          </p:cNvSpPr>
          <p:nvPr>
            <p:ph idx="1"/>
          </p:nvPr>
        </p:nvSpPr>
        <p:spPr/>
        <p:txBody>
          <a:bodyPr>
            <a:normAutofit lnSpcReduction="10000"/>
          </a:bodyPr>
          <a:lstStyle/>
          <a:p>
            <a:pPr marL="0" indent="0">
              <a:buNone/>
            </a:pPr>
            <a:r>
              <a:rPr lang="en-US" b="1" i="1" dirty="0"/>
              <a:t>Purpose</a:t>
            </a:r>
            <a:r>
              <a:rPr lang="en-US" dirty="0"/>
              <a:t> </a:t>
            </a:r>
          </a:p>
          <a:p>
            <a:r>
              <a:rPr lang="en-US" dirty="0"/>
              <a:t>To complement  ACA (2016) ethical standards           </a:t>
            </a:r>
          </a:p>
          <a:p>
            <a:r>
              <a:rPr lang="en-US" dirty="0"/>
              <a:t>To honor diversity and embrace multiculturalism</a:t>
            </a:r>
          </a:p>
          <a:p>
            <a:r>
              <a:rPr lang="en-US" dirty="0"/>
              <a:t>To support worth, dignity, potential, and uniqueness</a:t>
            </a:r>
          </a:p>
          <a:p>
            <a:r>
              <a:rPr lang="en-US" dirty="0"/>
              <a:t>To recognize social and cultural contexts</a:t>
            </a:r>
          </a:p>
          <a:p>
            <a:r>
              <a:rPr lang="en-US" dirty="0"/>
              <a:t>To be used with evidence-based best practices </a:t>
            </a:r>
          </a:p>
          <a:p>
            <a:pPr marL="0" indent="0">
              <a:buNone/>
            </a:pPr>
            <a:r>
              <a:rPr lang="en-US" sz="1200" dirty="0"/>
              <a:t>Association for Spiritual, Ethical, and Religious Values in Counseling. (2019). </a:t>
            </a:r>
            <a:r>
              <a:rPr lang="en-US" sz="1200" i="1" dirty="0"/>
              <a:t>Competencies for addressing spiritual and religious issues in counseling.  </a:t>
            </a:r>
            <a:r>
              <a:rPr lang="en-US" sz="1200" dirty="0"/>
              <a:t>Retrieved </a:t>
            </a:r>
            <a:r>
              <a:rPr lang="en-US" sz="1200" dirty="0" smtClean="0"/>
              <a:t>	from </a:t>
            </a:r>
            <a:r>
              <a:rPr lang="en-US" sz="1200" dirty="0">
                <a:hlinkClick r:id="rId2"/>
              </a:rPr>
              <a:t>http://www.aservic.org/wp-content/uploads/2017/02/ASERVIC-Spiritual-Competencies_FINAL.pdf</a:t>
            </a:r>
            <a:endParaRPr lang="en-US" sz="1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4448" y="2015733"/>
            <a:ext cx="3850406" cy="2441968"/>
          </a:xfrm>
          <a:prstGeom prst="rect">
            <a:avLst/>
          </a:prstGeom>
        </p:spPr>
      </p:pic>
    </p:spTree>
    <p:extLst>
      <p:ext uri="{BB962C8B-B14F-4D97-AF65-F5344CB8AC3E}">
        <p14:creationId xmlns:p14="http://schemas.microsoft.com/office/powerpoint/2010/main" val="4562732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ASERVIC Competencies</a:t>
            </a:r>
          </a:p>
        </p:txBody>
      </p:sp>
      <p:sp>
        <p:nvSpPr>
          <p:cNvPr id="3" name="Content Placeholder 2"/>
          <p:cNvSpPr>
            <a:spLocks noGrp="1"/>
          </p:cNvSpPr>
          <p:nvPr>
            <p:ph idx="1"/>
          </p:nvPr>
        </p:nvSpPr>
        <p:spPr>
          <a:xfrm>
            <a:off x="1451579" y="2015732"/>
            <a:ext cx="9603275" cy="3891082"/>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i="1" dirty="0"/>
              <a:t>Cultural Worldview</a:t>
            </a:r>
          </a:p>
          <a:p>
            <a:pPr>
              <a:lnSpc>
                <a:spcPct val="150000"/>
              </a:lnSpc>
              <a:spcBef>
                <a:spcPts val="0"/>
              </a:spcBef>
              <a:buClr>
                <a:srgbClr val="C00000"/>
              </a:buClr>
              <a:buSzTx/>
              <a:buFont typeface="Arial" charset="0"/>
              <a:buChar char="•"/>
            </a:pPr>
            <a:r>
              <a:rPr lang="en-US" dirty="0"/>
              <a:t>Describe similarities/differences between spirituality and religion</a:t>
            </a:r>
          </a:p>
          <a:p>
            <a:pPr>
              <a:lnSpc>
                <a:spcPct val="150000"/>
              </a:lnSpc>
              <a:spcBef>
                <a:spcPts val="0"/>
              </a:spcBef>
              <a:buClr>
                <a:srgbClr val="C00000"/>
              </a:buClr>
              <a:buSzTx/>
              <a:buFont typeface="Arial" charset="0"/>
              <a:buChar char="•"/>
            </a:pPr>
            <a:r>
              <a:rPr lang="en-US" dirty="0"/>
              <a:t>Identify basic beliefs of various spiritual systems,</a:t>
            </a:r>
          </a:p>
          <a:p>
            <a:pPr marL="0" indent="0">
              <a:lnSpc>
                <a:spcPct val="150000"/>
              </a:lnSpc>
              <a:spcBef>
                <a:spcPts val="0"/>
              </a:spcBef>
              <a:buClr>
                <a:srgbClr val="C00000"/>
              </a:buClr>
              <a:buSzTx/>
              <a:buNone/>
            </a:pPr>
            <a:r>
              <a:rPr lang="en-US" dirty="0"/>
              <a:t>   major world religions, agnosticism, and atheism</a:t>
            </a:r>
          </a:p>
          <a:p>
            <a:pPr>
              <a:lnSpc>
                <a:spcPct val="150000"/>
              </a:lnSpc>
              <a:spcBef>
                <a:spcPts val="0"/>
              </a:spcBef>
              <a:buClr>
                <a:srgbClr val="C00000"/>
              </a:buClr>
              <a:buSzTx/>
              <a:buFont typeface="Arial" charset="0"/>
              <a:buChar char="•"/>
            </a:pPr>
            <a:r>
              <a:rPr lang="en-US" dirty="0"/>
              <a:t>Recognize the impact of client’s beliefs/non-beliefs</a:t>
            </a:r>
          </a:p>
          <a:p>
            <a:pPr marL="0" indent="0">
              <a:lnSpc>
                <a:spcPct val="150000"/>
              </a:lnSpc>
              <a:spcBef>
                <a:spcPts val="0"/>
              </a:spcBef>
              <a:buClr>
                <a:srgbClr val="C00000"/>
              </a:buClr>
              <a:buSzTx/>
              <a:buNone/>
            </a:pPr>
            <a:r>
              <a:rPr lang="en-US" dirty="0"/>
              <a:t>   on worldview and psychosocial functioning</a:t>
            </a:r>
          </a:p>
          <a:p>
            <a:pPr marL="0" indent="0">
              <a:lnSpc>
                <a:spcPct val="150000"/>
              </a:lnSpc>
              <a:spcBef>
                <a:spcPts val="0"/>
              </a:spcBef>
              <a:buClr>
                <a:srgbClr val="C00000"/>
              </a:buClr>
              <a:buSzTx/>
              <a:buNone/>
            </a:pPr>
            <a:endParaRPr lang="en-US" dirty="0"/>
          </a:p>
          <a:p>
            <a:pPr marL="0" indent="0">
              <a:lnSpc>
                <a:spcPct val="110000"/>
              </a:lnSpc>
              <a:spcBef>
                <a:spcPts val="0"/>
              </a:spcBef>
              <a:buClr>
                <a:srgbClr val="C00000"/>
              </a:buClr>
              <a:buSzTx/>
              <a:buNone/>
            </a:pPr>
            <a:r>
              <a:rPr lang="en-US" sz="1200" dirty="0"/>
              <a:t>Association for Spiritual, Ethical, and Religious Values in Counseling. (2019). </a:t>
            </a:r>
            <a:r>
              <a:rPr lang="en-US" sz="1200" i="1" dirty="0"/>
              <a:t>Competencies for addressing spiritual and religious issues in counseling.  </a:t>
            </a:r>
            <a:r>
              <a:rPr lang="en-US" sz="1200" dirty="0"/>
              <a:t>Retrieved </a:t>
            </a:r>
            <a:r>
              <a:rPr lang="en-US" sz="1200" dirty="0" smtClean="0"/>
              <a:t>	from </a:t>
            </a:r>
            <a:r>
              <a:rPr lang="en-US" sz="1200" dirty="0">
                <a:hlinkClick r:id="rId2"/>
              </a:rPr>
              <a:t>http://www.aservic.org/wp-content/uploads/2017/02/ASERVIC-Spiritual-Competencies_FINAL.pdf</a:t>
            </a:r>
            <a:endParaRPr lang="en-US" sz="1200" dirty="0"/>
          </a:p>
          <a:p>
            <a:pPr marL="0" indent="0">
              <a:lnSpc>
                <a:spcPct val="200000"/>
              </a:lnSpc>
              <a:spcBef>
                <a:spcPts val="0"/>
              </a:spcBef>
              <a:buClr>
                <a:srgbClr val="C00000"/>
              </a:buClr>
              <a:buSzTx/>
              <a:buNone/>
            </a:pPr>
            <a:endParaRPr lang="en-US" sz="1400" dirty="0"/>
          </a:p>
        </p:txBody>
      </p:sp>
    </p:spTree>
    <p:extLst>
      <p:ext uri="{BB962C8B-B14F-4D97-AF65-F5344CB8AC3E}">
        <p14:creationId xmlns:p14="http://schemas.microsoft.com/office/powerpoint/2010/main" val="266079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ASERVIC Competencies</a:t>
            </a:r>
          </a:p>
        </p:txBody>
      </p:sp>
      <p:sp>
        <p:nvSpPr>
          <p:cNvPr id="3" name="Content Placeholder 2"/>
          <p:cNvSpPr>
            <a:spLocks noGrp="1"/>
          </p:cNvSpPr>
          <p:nvPr>
            <p:ph idx="1"/>
          </p:nvPr>
        </p:nvSpPr>
        <p:spPr>
          <a:xfrm>
            <a:off x="1451579" y="2015732"/>
            <a:ext cx="9603275" cy="3901592"/>
          </a:xfrm>
        </p:spPr>
        <p:txBody>
          <a:bodyPr>
            <a:normAutofit lnSpcReduction="10000"/>
          </a:bodyPr>
          <a:lstStyle/>
          <a:p>
            <a:pPr marL="0" indent="0">
              <a:buNone/>
            </a:pPr>
            <a:r>
              <a:rPr lang="en-US" b="1" i="1" dirty="0"/>
              <a:t>Counselor Self-Awareness</a:t>
            </a:r>
          </a:p>
          <a:p>
            <a:r>
              <a:rPr lang="en-US" dirty="0"/>
              <a:t>Exploration of attitudes, beliefs, and values        </a:t>
            </a:r>
          </a:p>
          <a:p>
            <a:pPr marL="0" indent="0">
              <a:buNone/>
            </a:pPr>
            <a:r>
              <a:rPr lang="en-US" dirty="0"/>
              <a:t>   about spirituality/religion</a:t>
            </a:r>
          </a:p>
          <a:p>
            <a:r>
              <a:rPr lang="en-US" dirty="0"/>
              <a:t>Evaluation of spiritual/religious beliefs and values </a:t>
            </a:r>
          </a:p>
          <a:p>
            <a:pPr marL="0" indent="0">
              <a:buNone/>
            </a:pPr>
            <a:r>
              <a:rPr lang="en-US" dirty="0"/>
              <a:t>    on the client and the counseling process</a:t>
            </a:r>
          </a:p>
          <a:p>
            <a:r>
              <a:rPr lang="en-US" dirty="0"/>
              <a:t>Identification of limits of understanding of the </a:t>
            </a:r>
          </a:p>
          <a:p>
            <a:pPr marL="0" indent="0">
              <a:buNone/>
            </a:pPr>
            <a:r>
              <a:rPr lang="en-US" dirty="0"/>
              <a:t>    client’s spiritual and/or religious perspective </a:t>
            </a:r>
          </a:p>
          <a:p>
            <a:pPr marL="0" indent="0">
              <a:buNone/>
            </a:pPr>
            <a:r>
              <a:rPr lang="en-US" sz="1300" dirty="0"/>
              <a:t>Association for Spiritual, Ethical, and Religious Values in Counseling. (2019). </a:t>
            </a:r>
            <a:r>
              <a:rPr lang="en-US" sz="1300" i="1" dirty="0"/>
              <a:t>Competencies for addressing spiritual and religious issues in counseling.  </a:t>
            </a:r>
            <a:r>
              <a:rPr lang="en-US" sz="1300" i="1" dirty="0" smtClean="0"/>
              <a:t>	</a:t>
            </a:r>
            <a:r>
              <a:rPr lang="en-US" sz="1300" dirty="0" smtClean="0"/>
              <a:t>Retrieved </a:t>
            </a:r>
            <a:r>
              <a:rPr lang="en-US" sz="1300" dirty="0"/>
              <a:t>from </a:t>
            </a:r>
            <a:r>
              <a:rPr lang="en-US" sz="1300" dirty="0">
                <a:hlinkClick r:id="rId2"/>
              </a:rPr>
              <a:t>http://www.aservic.org/wp-content/uploads/2017/02/ASERVIC-Spiritual-Competencies_FINAL.pdf</a:t>
            </a:r>
            <a:endParaRPr lang="en-US" sz="1300" dirty="0"/>
          </a:p>
          <a:p>
            <a:pPr marL="0" indent="0">
              <a:buNone/>
            </a:pPr>
            <a:endParaRPr lang="en-US" dirty="0"/>
          </a:p>
        </p:txBody>
      </p:sp>
    </p:spTree>
    <p:extLst>
      <p:ext uri="{BB962C8B-B14F-4D97-AF65-F5344CB8AC3E}">
        <p14:creationId xmlns:p14="http://schemas.microsoft.com/office/powerpoint/2010/main" val="604546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Governing bodies</a:t>
            </a:r>
          </a:p>
        </p:txBody>
      </p:sp>
      <p:sp>
        <p:nvSpPr>
          <p:cNvPr id="9" name="Content Placeholder 8"/>
          <p:cNvSpPr>
            <a:spLocks noGrp="1"/>
          </p:cNvSpPr>
          <p:nvPr>
            <p:ph idx="1"/>
          </p:nvPr>
        </p:nvSpPr>
        <p:spPr/>
        <p:txBody>
          <a:bodyPr/>
          <a:lstStyle/>
          <a:p>
            <a:r>
              <a:rPr lang="en-US" dirty="0"/>
              <a:t>American Counseling Association</a:t>
            </a:r>
          </a:p>
          <a:p>
            <a:r>
              <a:rPr lang="en-US" dirty="0"/>
              <a:t>Association for Specialist in Group Work</a:t>
            </a:r>
          </a:p>
          <a:p>
            <a:r>
              <a:rPr lang="en-US" dirty="0"/>
              <a:t>Council for the Accreditation of Counseling and Educational Related Programs</a:t>
            </a:r>
          </a:p>
          <a:p>
            <a:r>
              <a:rPr lang="en-US" dirty="0"/>
              <a:t>American Group Psychotherapy Association (Professional)</a:t>
            </a:r>
          </a:p>
        </p:txBody>
      </p:sp>
    </p:spTree>
    <p:extLst>
      <p:ext uri="{BB962C8B-B14F-4D97-AF65-F5344CB8AC3E}">
        <p14:creationId xmlns:p14="http://schemas.microsoft.com/office/powerpoint/2010/main" val="21215067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err="1"/>
              <a:t>AsERVIC</a:t>
            </a:r>
            <a:r>
              <a:rPr lang="en-US" sz="2800" dirty="0"/>
              <a:t> Competencies</a:t>
            </a:r>
          </a:p>
        </p:txBody>
      </p:sp>
      <p:sp>
        <p:nvSpPr>
          <p:cNvPr id="3" name="Content Placeholder 2"/>
          <p:cNvSpPr>
            <a:spLocks noGrp="1"/>
          </p:cNvSpPr>
          <p:nvPr>
            <p:ph idx="1"/>
          </p:nvPr>
        </p:nvSpPr>
        <p:spPr/>
        <p:txBody>
          <a:bodyPr>
            <a:noAutofit/>
          </a:bodyPr>
          <a:lstStyle/>
          <a:p>
            <a:r>
              <a:rPr lang="en-US" dirty="0"/>
              <a:t>Acquainted with religious/spiritual resources and leaders</a:t>
            </a:r>
          </a:p>
          <a:p>
            <a:pPr marL="0" indent="0">
              <a:buNone/>
            </a:pPr>
            <a:r>
              <a:rPr lang="en-US" dirty="0"/>
              <a:t>   for consultation and referral</a:t>
            </a:r>
          </a:p>
          <a:p>
            <a:pPr marL="0" indent="0">
              <a:buNone/>
            </a:pPr>
            <a:r>
              <a:rPr lang="en-US" b="1" i="1" dirty="0"/>
              <a:t>Human and Spiritual Development</a:t>
            </a:r>
          </a:p>
          <a:p>
            <a:r>
              <a:rPr lang="en-US" dirty="0"/>
              <a:t>Describe and apply various models of spiritual </a:t>
            </a:r>
          </a:p>
          <a:p>
            <a:pPr marL="0" indent="0">
              <a:buNone/>
            </a:pPr>
            <a:r>
              <a:rPr lang="en-US" dirty="0"/>
              <a:t>   and/or religious development and their relationship</a:t>
            </a:r>
          </a:p>
          <a:p>
            <a:pPr marL="0" indent="0">
              <a:buNone/>
            </a:pPr>
            <a:r>
              <a:rPr lang="en-US" dirty="0"/>
              <a:t>   to human development</a:t>
            </a:r>
          </a:p>
          <a:p>
            <a:pPr marL="0" indent="0">
              <a:buNone/>
            </a:pPr>
            <a:r>
              <a:rPr lang="en-US" sz="1200" dirty="0"/>
              <a:t>Association for Spiritual, Ethical, and Religious Values in Counseling. (2019). </a:t>
            </a:r>
            <a:r>
              <a:rPr lang="en-US" sz="1200" i="1" dirty="0"/>
              <a:t>Competencies for addressing spiritual and religious issues in counseling.  </a:t>
            </a:r>
            <a:r>
              <a:rPr lang="en-US" sz="1200" dirty="0"/>
              <a:t>Retrieved </a:t>
            </a:r>
            <a:r>
              <a:rPr lang="en-US" sz="1200" dirty="0" smtClean="0"/>
              <a:t>	from </a:t>
            </a:r>
            <a:r>
              <a:rPr lang="en-US" sz="1200" dirty="0">
                <a:hlinkClick r:id="rId2"/>
              </a:rPr>
              <a:t>http://www.aservic.org/wp-content/uploads/2017/02/ASERVIC-Spiritual-Competencies_FINAL.pdf</a:t>
            </a:r>
            <a:endParaRPr lang="en-US" sz="1200" dirty="0"/>
          </a:p>
          <a:p>
            <a:pPr marL="0" indent="0">
              <a:buNone/>
            </a:pPr>
            <a:endParaRPr lang="en-US" dirty="0"/>
          </a:p>
          <a:p>
            <a:pPr marL="0" indent="0">
              <a:buNone/>
            </a:pPr>
            <a:r>
              <a:rPr lang="en-US" dirty="0"/>
              <a:t/>
            </a:r>
            <a:br>
              <a:rPr lang="en-US" dirty="0"/>
            </a:br>
            <a:endParaRPr lang="en-US" dirty="0"/>
          </a:p>
        </p:txBody>
      </p:sp>
    </p:spTree>
    <p:extLst>
      <p:ext uri="{BB962C8B-B14F-4D97-AF65-F5344CB8AC3E}">
        <p14:creationId xmlns:p14="http://schemas.microsoft.com/office/powerpoint/2010/main" val="12660983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err="1"/>
              <a:t>AsERVIC</a:t>
            </a:r>
            <a:r>
              <a:rPr lang="en-US" sz="2800" dirty="0"/>
              <a:t> Competencies</a:t>
            </a:r>
          </a:p>
        </p:txBody>
      </p:sp>
      <p:sp>
        <p:nvSpPr>
          <p:cNvPr id="3" name="Content Placeholder 2"/>
          <p:cNvSpPr>
            <a:spLocks noGrp="1"/>
          </p:cNvSpPr>
          <p:nvPr>
            <p:ph idx="1"/>
          </p:nvPr>
        </p:nvSpPr>
        <p:spPr>
          <a:xfrm>
            <a:off x="1451579" y="2015732"/>
            <a:ext cx="9603275" cy="3849040"/>
          </a:xfrm>
        </p:spPr>
        <p:txBody>
          <a:bodyPr>
            <a:normAutofit lnSpcReduction="10000"/>
          </a:bodyPr>
          <a:lstStyle/>
          <a:p>
            <a:pPr marL="0" indent="0">
              <a:buNone/>
            </a:pPr>
            <a:r>
              <a:rPr lang="en-US" b="1" i="1" dirty="0"/>
              <a:t>Communication</a:t>
            </a:r>
          </a:p>
          <a:p>
            <a:r>
              <a:rPr lang="en-US" dirty="0"/>
              <a:t>Responds to client communications about spirituality/religion </a:t>
            </a:r>
          </a:p>
          <a:p>
            <a:pPr marL="0" indent="0">
              <a:buNone/>
            </a:pPr>
            <a:r>
              <a:rPr lang="en-US" dirty="0"/>
              <a:t>   with acceptance and sensitivity</a:t>
            </a:r>
          </a:p>
          <a:p>
            <a:r>
              <a:rPr lang="en-US" dirty="0"/>
              <a:t>Uses concepts that are consistent and acceptable </a:t>
            </a:r>
          </a:p>
          <a:p>
            <a:pPr marL="0" indent="0">
              <a:buNone/>
            </a:pPr>
            <a:r>
              <a:rPr lang="en-US" dirty="0"/>
              <a:t>   with the client’s spiritual/religious perspectives</a:t>
            </a:r>
          </a:p>
          <a:p>
            <a:r>
              <a:rPr lang="en-US" dirty="0"/>
              <a:t>Recognizes spiritual/religious themes in client communication </a:t>
            </a:r>
          </a:p>
          <a:p>
            <a:pPr marL="0" indent="0">
              <a:buNone/>
            </a:pPr>
            <a:r>
              <a:rPr lang="en-US" dirty="0"/>
              <a:t>   and is able to appropriately address these</a:t>
            </a:r>
          </a:p>
          <a:p>
            <a:pPr marL="0" indent="0">
              <a:buNone/>
            </a:pPr>
            <a:r>
              <a:rPr lang="en-US" sz="1200" dirty="0"/>
              <a:t>Association for Spiritual, Ethical, and Religious Values in Counseling. (2019). </a:t>
            </a:r>
            <a:r>
              <a:rPr lang="en-US" sz="1200" i="1" dirty="0"/>
              <a:t>Competencies for addressing spiritual and religious issues in counseling.  </a:t>
            </a:r>
            <a:r>
              <a:rPr lang="en-US" sz="1200" dirty="0"/>
              <a:t>Retrieved </a:t>
            </a:r>
            <a:r>
              <a:rPr lang="en-US" sz="1200" dirty="0" smtClean="0"/>
              <a:t>	from </a:t>
            </a:r>
            <a:r>
              <a:rPr lang="en-US" sz="1200" dirty="0">
                <a:hlinkClick r:id="rId2"/>
              </a:rPr>
              <a:t>http://www.aservic.org/wp-content/uploads/2017/02/ASERVIC-Spiritual-Competencies_FINAL.pdf</a:t>
            </a:r>
            <a:endParaRPr lang="en-US" sz="1200" dirty="0"/>
          </a:p>
          <a:p>
            <a:pPr marL="0" indent="0">
              <a:buNone/>
            </a:pPr>
            <a:endParaRPr lang="en-US" sz="1200" dirty="0"/>
          </a:p>
          <a:p>
            <a:endParaRPr lang="en-US" dirty="0"/>
          </a:p>
        </p:txBody>
      </p:sp>
    </p:spTree>
    <p:extLst>
      <p:ext uri="{BB962C8B-B14F-4D97-AF65-F5344CB8AC3E}">
        <p14:creationId xmlns:p14="http://schemas.microsoft.com/office/powerpoint/2010/main" val="1936214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ASERVIC Competencies</a:t>
            </a:r>
          </a:p>
        </p:txBody>
      </p:sp>
      <p:sp>
        <p:nvSpPr>
          <p:cNvPr id="3" name="Content Placeholder 2"/>
          <p:cNvSpPr>
            <a:spLocks noGrp="1"/>
          </p:cNvSpPr>
          <p:nvPr>
            <p:ph idx="1"/>
          </p:nvPr>
        </p:nvSpPr>
        <p:spPr>
          <a:xfrm>
            <a:off x="1451579" y="2015732"/>
            <a:ext cx="9603275" cy="4122309"/>
          </a:xfrm>
        </p:spPr>
        <p:txBody>
          <a:bodyPr>
            <a:normAutofit/>
          </a:bodyPr>
          <a:lstStyle/>
          <a:p>
            <a:pPr marL="0" indent="0">
              <a:buNone/>
            </a:pPr>
            <a:r>
              <a:rPr lang="en-US" b="1" i="1" dirty="0"/>
              <a:t>Assessment</a:t>
            </a:r>
            <a:endParaRPr lang="en-US" i="1" dirty="0"/>
          </a:p>
          <a:p>
            <a:r>
              <a:rPr lang="en-US" dirty="0"/>
              <a:t>Strives to understand a client’s spiritual/religious </a:t>
            </a:r>
          </a:p>
          <a:p>
            <a:pPr marL="0" indent="0">
              <a:buNone/>
            </a:pPr>
            <a:r>
              <a:rPr lang="en-US" dirty="0"/>
              <a:t>   perspective during the intake and assessment processes.</a:t>
            </a:r>
          </a:p>
          <a:p>
            <a:pPr marL="0" indent="0">
              <a:buNone/>
            </a:pPr>
            <a:r>
              <a:rPr lang="en-US" b="1" i="1" dirty="0"/>
              <a:t>Diagnosis and Treatment</a:t>
            </a:r>
            <a:endParaRPr lang="en-US" i="1" dirty="0"/>
          </a:p>
          <a:p>
            <a:r>
              <a:rPr lang="en-US" dirty="0"/>
              <a:t>Recognizes that the client’s spiritual/religious perspectives </a:t>
            </a:r>
          </a:p>
          <a:p>
            <a:pPr marL="0" indent="0">
              <a:buNone/>
            </a:pPr>
            <a:r>
              <a:rPr lang="en-US" dirty="0"/>
              <a:t>    can a) enhance well-being; b) contribute to client problems; </a:t>
            </a:r>
          </a:p>
          <a:p>
            <a:pPr marL="0" indent="0">
              <a:buNone/>
            </a:pPr>
            <a:r>
              <a:rPr lang="en-US" dirty="0"/>
              <a:t>    and/or c) exacerbate symptoms</a:t>
            </a:r>
          </a:p>
          <a:p>
            <a:pPr marL="0" indent="0">
              <a:buNone/>
            </a:pPr>
            <a:r>
              <a:rPr lang="en-US" sz="1300" dirty="0"/>
              <a:t>Association for Spiritual, Ethical, and Religious Values in Counseling. (2019). </a:t>
            </a:r>
            <a:r>
              <a:rPr lang="en-US" sz="1300" i="1" dirty="0"/>
              <a:t>Competencies for addressing spiritual and religious issues in counseling.  </a:t>
            </a:r>
            <a:r>
              <a:rPr lang="en-US" sz="1300" i="1" dirty="0" smtClean="0"/>
              <a:t>	</a:t>
            </a:r>
            <a:r>
              <a:rPr lang="en-US" sz="1300" dirty="0" smtClean="0"/>
              <a:t>Retrieved </a:t>
            </a:r>
            <a:r>
              <a:rPr lang="en-US" sz="1300" dirty="0"/>
              <a:t>from </a:t>
            </a:r>
            <a:r>
              <a:rPr lang="en-US" sz="1300" dirty="0">
                <a:hlinkClick r:id="rId2"/>
              </a:rPr>
              <a:t>http://www.aservic.org/wp-content/uploads/2017/02/ASERVIC-Spiritual-Competencies_FINAL.pdf</a:t>
            </a:r>
            <a:endParaRPr lang="en-US" sz="1300" dirty="0"/>
          </a:p>
          <a:p>
            <a:pPr marL="0" indent="0">
              <a:buNone/>
            </a:pPr>
            <a:endParaRPr lang="en-US" dirty="0"/>
          </a:p>
          <a:p>
            <a:endParaRPr lang="en-US" dirty="0"/>
          </a:p>
        </p:txBody>
      </p:sp>
    </p:spTree>
    <p:extLst>
      <p:ext uri="{BB962C8B-B14F-4D97-AF65-F5344CB8AC3E}">
        <p14:creationId xmlns:p14="http://schemas.microsoft.com/office/powerpoint/2010/main" val="13221083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err="1"/>
              <a:t>ASeRVIC</a:t>
            </a:r>
            <a:r>
              <a:rPr lang="en-US" sz="2800" dirty="0"/>
              <a:t> Competencies</a:t>
            </a:r>
          </a:p>
        </p:txBody>
      </p:sp>
      <p:sp>
        <p:nvSpPr>
          <p:cNvPr id="3" name="Content Placeholder 2"/>
          <p:cNvSpPr>
            <a:spLocks noGrp="1"/>
          </p:cNvSpPr>
          <p:nvPr>
            <p:ph idx="1"/>
          </p:nvPr>
        </p:nvSpPr>
        <p:spPr>
          <a:xfrm>
            <a:off x="1451579" y="2015732"/>
            <a:ext cx="9603275" cy="4006696"/>
          </a:xfrm>
        </p:spPr>
        <p:txBody>
          <a:bodyPr>
            <a:normAutofit lnSpcReduction="10000"/>
          </a:bodyPr>
          <a:lstStyle/>
          <a:p>
            <a:r>
              <a:rPr lang="en-US" dirty="0"/>
              <a:t>Sets goals with the client that are </a:t>
            </a:r>
          </a:p>
          <a:p>
            <a:pPr marL="0" indent="0">
              <a:buNone/>
            </a:pPr>
            <a:r>
              <a:rPr lang="en-US" dirty="0"/>
              <a:t>   consistent with the client’s spiritual/religious perspectives</a:t>
            </a:r>
          </a:p>
          <a:p>
            <a:r>
              <a:rPr lang="en-US" dirty="0"/>
              <a:t>Able to a) modify therapeutic techniques to include </a:t>
            </a:r>
          </a:p>
          <a:p>
            <a:pPr marL="0" indent="0">
              <a:buNone/>
            </a:pPr>
            <a:r>
              <a:rPr lang="en-US" dirty="0"/>
              <a:t>   a client’s spiritual/religious perspectives, and b) utilize </a:t>
            </a:r>
          </a:p>
          <a:p>
            <a:pPr marL="0" indent="0">
              <a:buNone/>
            </a:pPr>
            <a:r>
              <a:rPr lang="en-US" dirty="0"/>
              <a:t>   spiritual/religious practices as techniques when appropriate </a:t>
            </a:r>
          </a:p>
          <a:p>
            <a:pPr marL="0" indent="0">
              <a:buNone/>
            </a:pPr>
            <a:r>
              <a:rPr lang="en-US" dirty="0"/>
              <a:t>   and acceptable to a client’s viewpoint</a:t>
            </a:r>
          </a:p>
          <a:p>
            <a:r>
              <a:rPr lang="en-US" dirty="0"/>
              <a:t>Apply theory and current research supporting inclusion</a:t>
            </a:r>
          </a:p>
          <a:p>
            <a:pPr marL="0" indent="0">
              <a:buNone/>
            </a:pPr>
            <a:r>
              <a:rPr lang="en-US" sz="1300" dirty="0"/>
              <a:t>Association for Spiritual, Ethical, and Religious Values in Counseling. (2019). </a:t>
            </a:r>
            <a:r>
              <a:rPr lang="en-US" sz="1300" i="1" dirty="0"/>
              <a:t>Competencies for addressing spiritual and religious issues in counseling.  </a:t>
            </a:r>
            <a:r>
              <a:rPr lang="en-US" sz="1300" i="1" dirty="0" smtClean="0"/>
              <a:t>	</a:t>
            </a:r>
            <a:r>
              <a:rPr lang="en-US" sz="1300" dirty="0" smtClean="0"/>
              <a:t>Retrieved </a:t>
            </a:r>
            <a:r>
              <a:rPr lang="en-US" sz="1300" dirty="0"/>
              <a:t>from </a:t>
            </a:r>
            <a:r>
              <a:rPr lang="en-US" sz="1300" dirty="0">
                <a:hlinkClick r:id="rId2"/>
              </a:rPr>
              <a:t>http://www.aservic.org/wp-content/uploads/2017/02/ASERVIC-Spiritual-Competencies_FINAL.pdf</a:t>
            </a:r>
            <a:endParaRPr lang="en-US" sz="1300" dirty="0"/>
          </a:p>
          <a:p>
            <a:pPr marL="0" indent="0">
              <a:buNone/>
            </a:pPr>
            <a:endParaRPr lang="en-US" dirty="0"/>
          </a:p>
          <a:p>
            <a:endParaRPr lang="en-US" dirty="0"/>
          </a:p>
        </p:txBody>
      </p:sp>
    </p:spTree>
    <p:extLst>
      <p:ext uri="{BB962C8B-B14F-4D97-AF65-F5344CB8AC3E}">
        <p14:creationId xmlns:p14="http://schemas.microsoft.com/office/powerpoint/2010/main" val="15373595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ASERVIC Competencies</a:t>
            </a:r>
          </a:p>
        </p:txBody>
      </p:sp>
      <p:sp>
        <p:nvSpPr>
          <p:cNvPr id="3" name="Content Placeholder 2"/>
          <p:cNvSpPr>
            <a:spLocks noGrp="1"/>
          </p:cNvSpPr>
          <p:nvPr>
            <p:ph idx="1"/>
          </p:nvPr>
        </p:nvSpPr>
        <p:spPr/>
        <p:txBody>
          <a:bodyPr>
            <a:normAutofit fontScale="25000" lnSpcReduction="20000"/>
          </a:bodyPr>
          <a:lstStyle/>
          <a:p>
            <a:pPr marL="0" indent="0">
              <a:buNone/>
            </a:pPr>
            <a:r>
              <a:rPr lang="en-US" sz="8000" dirty="0"/>
              <a:t>   of a client’s spiritual/religious perspectives and </a:t>
            </a:r>
          </a:p>
          <a:p>
            <a:pPr marL="0" indent="0">
              <a:buNone/>
            </a:pPr>
            <a:r>
              <a:rPr lang="en-US" sz="8000" dirty="0"/>
              <a:t>   practices</a:t>
            </a:r>
          </a:p>
          <a:p>
            <a:r>
              <a:rPr lang="en-US" sz="8000" dirty="0"/>
              <a:t>ASERVIC endorses the counseling competencies established by</a:t>
            </a:r>
          </a:p>
          <a:p>
            <a:pPr marL="0" indent="0">
              <a:buNone/>
            </a:pPr>
            <a:r>
              <a:rPr lang="en-US" sz="8000" dirty="0"/>
              <a:t>   the Association for Multicultural Counseling and Development </a:t>
            </a:r>
          </a:p>
          <a:p>
            <a:pPr marL="0" indent="0">
              <a:buNone/>
            </a:pPr>
            <a:r>
              <a:rPr lang="en-US" sz="8000" dirty="0"/>
              <a:t>   (AMCD) and the Association for Lesbian, Gay, </a:t>
            </a:r>
          </a:p>
          <a:p>
            <a:pPr marL="0" indent="0">
              <a:buNone/>
            </a:pPr>
            <a:r>
              <a:rPr lang="en-US" sz="8000" dirty="0"/>
              <a:t>   Bisexual, and Transgender Issues in Counseling (ALGBTIC)</a:t>
            </a:r>
          </a:p>
          <a:p>
            <a:pPr marL="0" indent="0">
              <a:buNone/>
            </a:pPr>
            <a:endParaRPr lang="en-US" sz="8000" dirty="0"/>
          </a:p>
          <a:p>
            <a:pPr marL="0" indent="0">
              <a:buNone/>
            </a:pPr>
            <a:r>
              <a:rPr lang="en-US" sz="4800" dirty="0"/>
              <a:t>Association for Spiritual, Ethical, and Religious Values in Counseling. (2019). </a:t>
            </a:r>
            <a:r>
              <a:rPr lang="en-US" sz="4800" i="1" dirty="0"/>
              <a:t>Competencies for addressing spiritual and religious issues in counseling.  </a:t>
            </a:r>
            <a:r>
              <a:rPr lang="en-US" sz="4800" dirty="0"/>
              <a:t>Retrieved </a:t>
            </a:r>
            <a:r>
              <a:rPr lang="en-US" sz="4800" dirty="0" smtClean="0"/>
              <a:t>	from </a:t>
            </a:r>
            <a:r>
              <a:rPr lang="en-US" sz="4800" dirty="0">
                <a:hlinkClick r:id="rId2"/>
              </a:rPr>
              <a:t>http://www.aservic.org/wp-content/uploads/2017/02/ASERVIC-Spiritual-Competencies_FINAL.pdf</a:t>
            </a:r>
            <a:endParaRPr lang="en-US" sz="4800" dirty="0"/>
          </a:p>
          <a:p>
            <a:pPr marL="0" indent="0">
              <a:buNone/>
            </a:pPr>
            <a:endParaRPr lang="en-US" sz="4800" dirty="0"/>
          </a:p>
          <a:p>
            <a:pPr marL="0" indent="0">
              <a:buNone/>
            </a:pPr>
            <a:endParaRPr lang="en-US" sz="3000" dirty="0"/>
          </a:p>
          <a:p>
            <a:pPr marL="0" indent="0">
              <a:buNone/>
            </a:pPr>
            <a:endParaRPr lang="en-US" sz="3000" dirty="0"/>
          </a:p>
          <a:p>
            <a:pPr marL="0" indent="0">
              <a:buNone/>
            </a:pPr>
            <a:endParaRPr lang="en-US" sz="3000" dirty="0"/>
          </a:p>
          <a:p>
            <a:pPr marL="0" indent="0">
              <a:buNone/>
            </a:pPr>
            <a:endParaRPr lang="en-US" sz="3000" dirty="0"/>
          </a:p>
          <a:p>
            <a:pPr marL="0" indent="0">
              <a:buNone/>
            </a:pPr>
            <a:endParaRPr lang="en-US" sz="3000" dirty="0"/>
          </a:p>
          <a:p>
            <a:pPr marL="0" indent="0">
              <a:buNone/>
            </a:pPr>
            <a:r>
              <a:rPr lang="en-US" sz="3000" dirty="0"/>
              <a:t>   </a:t>
            </a:r>
          </a:p>
        </p:txBody>
      </p:sp>
    </p:spTree>
    <p:extLst>
      <p:ext uri="{BB962C8B-B14F-4D97-AF65-F5344CB8AC3E}">
        <p14:creationId xmlns:p14="http://schemas.microsoft.com/office/powerpoint/2010/main" val="19222793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Current Discussion: spirituality and Religion as Ninth Core curriculum area of CACREP </a:t>
            </a:r>
          </a:p>
        </p:txBody>
      </p:sp>
      <p:sp>
        <p:nvSpPr>
          <p:cNvPr id="3" name="Content Placeholder 2"/>
          <p:cNvSpPr>
            <a:spLocks noGrp="1"/>
          </p:cNvSpPr>
          <p:nvPr>
            <p:ph idx="1"/>
          </p:nvPr>
        </p:nvSpPr>
        <p:spPr>
          <a:xfrm>
            <a:off x="1451579" y="1853754"/>
            <a:ext cx="9603275" cy="4273777"/>
          </a:xfrm>
        </p:spPr>
        <p:txBody>
          <a:bodyPr>
            <a:normAutofit fontScale="25000" lnSpcReduction="20000"/>
          </a:bodyPr>
          <a:lstStyle/>
          <a:p>
            <a:pPr marL="0" indent="0">
              <a:buNone/>
            </a:pPr>
            <a:r>
              <a:rPr lang="en-US" sz="8000" b="1" i="1" dirty="0"/>
              <a:t>Rationale</a:t>
            </a:r>
          </a:p>
          <a:p>
            <a:r>
              <a:rPr lang="en-US" sz="8000" dirty="0"/>
              <a:t>Spiritual values can be the most significantly </a:t>
            </a:r>
          </a:p>
          <a:p>
            <a:pPr marL="0" indent="0">
              <a:buNone/>
            </a:pPr>
            <a:r>
              <a:rPr lang="en-US" sz="8000" dirty="0"/>
              <a:t>    held cultural values of clients</a:t>
            </a:r>
          </a:p>
          <a:p>
            <a:r>
              <a:rPr lang="en-US" sz="8000" dirty="0"/>
              <a:t>To provide consistent training standards in meeting </a:t>
            </a:r>
          </a:p>
          <a:p>
            <a:pPr marL="0" indent="0">
              <a:buNone/>
            </a:pPr>
            <a:r>
              <a:rPr lang="en-US" sz="8000" dirty="0"/>
              <a:t>    the spiritual and religious needs of clients</a:t>
            </a:r>
          </a:p>
          <a:p>
            <a:r>
              <a:rPr lang="en-US" sz="8000" dirty="0"/>
              <a:t>To globally advocate holistic wellness for all </a:t>
            </a:r>
          </a:p>
          <a:p>
            <a:pPr marL="0" indent="0">
              <a:buNone/>
            </a:pPr>
            <a:r>
              <a:rPr lang="en-US" sz="8000" dirty="0"/>
              <a:t>    individuals</a:t>
            </a:r>
          </a:p>
          <a:p>
            <a:r>
              <a:rPr lang="en-US" sz="8000" dirty="0"/>
              <a:t>To prevent client neglect and unethical treatment </a:t>
            </a:r>
          </a:p>
          <a:p>
            <a:pPr marL="0" indent="0">
              <a:buNone/>
            </a:pPr>
            <a:r>
              <a:rPr lang="en-US" sz="4800" dirty="0" err="1"/>
              <a:t>Bohecker</a:t>
            </a:r>
            <a:r>
              <a:rPr lang="en-US" sz="4800" dirty="0"/>
              <a:t>, L., </a:t>
            </a:r>
            <a:r>
              <a:rPr lang="en-US" sz="4800" dirty="0" err="1"/>
              <a:t>Schellenberg</a:t>
            </a:r>
            <a:r>
              <a:rPr lang="en-US" sz="4800" dirty="0"/>
              <a:t>, R., &amp; </a:t>
            </a:r>
            <a:r>
              <a:rPr lang="en-US" sz="4800" dirty="0" err="1"/>
              <a:t>Silvey</a:t>
            </a:r>
            <a:r>
              <a:rPr lang="en-US" sz="4800" dirty="0"/>
              <a:t>, J. (2017). Spirituality and religion : The ninth CACREP core curriculum area. </a:t>
            </a:r>
            <a:r>
              <a:rPr lang="en-US" sz="4800" i="1" dirty="0"/>
              <a:t>Counseling and Values, 62</a:t>
            </a:r>
            <a:r>
              <a:rPr lang="en-US" sz="4800" dirty="0"/>
              <a:t>(2)</a:t>
            </a:r>
            <a:r>
              <a:rPr lang="en-US" sz="4800" i="1" dirty="0"/>
              <a:t>,</a:t>
            </a:r>
            <a:r>
              <a:rPr lang="en-US" sz="4800" dirty="0"/>
              <a:t> </a:t>
            </a:r>
            <a:r>
              <a:rPr lang="en-US" sz="4800" dirty="0" smtClean="0"/>
              <a:t>128-	143</a:t>
            </a:r>
            <a:r>
              <a:rPr lang="en-US" sz="4800" dirty="0"/>
              <a:t>.  </a:t>
            </a:r>
            <a:r>
              <a:rPr lang="en-US" sz="4800" dirty="0">
                <a:hlinkClick r:id="rId2"/>
              </a:rPr>
              <a:t>http://dx.doi.org.ezproxy.liberty.edu/10.1002/cvj.12055</a:t>
            </a:r>
            <a:endParaRPr lang="en-US" sz="4800" dirty="0"/>
          </a:p>
          <a:p>
            <a:pPr marL="0" indent="0">
              <a:buNone/>
            </a:pPr>
            <a:r>
              <a:rPr lang="en-US" sz="4800" dirty="0"/>
              <a:t>Burke, M. T. (1998–1999, Winter). From the chair. </a:t>
            </a:r>
            <a:r>
              <a:rPr lang="en-US" sz="4800" i="1" dirty="0"/>
              <a:t>The CACREP Connection, </a:t>
            </a:r>
            <a:r>
              <a:rPr lang="en-US" sz="4800" dirty="0"/>
              <a:t>p. 2.</a:t>
            </a:r>
            <a:br>
              <a:rPr lang="en-US" sz="4800" dirty="0"/>
            </a:br>
            <a:endParaRPr lang="en-US" sz="4800" dirty="0"/>
          </a:p>
          <a:p>
            <a:pPr marL="0" indent="0">
              <a:buNone/>
            </a:pPr>
            <a:endParaRPr lang="en-US" sz="4800" dirty="0"/>
          </a:p>
          <a:p>
            <a:pPr marL="0" indent="0">
              <a:buNone/>
            </a:pPr>
            <a:endParaRPr lang="en-US" sz="4800" dirty="0"/>
          </a:p>
          <a:p>
            <a:pPr marL="0" indent="0">
              <a:buNone/>
            </a:pPr>
            <a:endParaRPr lang="en-US" sz="8000" dirty="0"/>
          </a:p>
          <a:p>
            <a:pPr marL="0" indent="0">
              <a:buNone/>
            </a:pPr>
            <a:endParaRPr lang="en-US" dirty="0"/>
          </a:p>
          <a:p>
            <a:pPr marL="0" indent="0">
              <a:buNone/>
            </a:pPr>
            <a:r>
              <a:rPr lang="en-US" dirty="0"/>
              <a:t> </a:t>
            </a:r>
          </a:p>
          <a:p>
            <a:endParaRPr lang="en-US" dirty="0"/>
          </a:p>
        </p:txBody>
      </p:sp>
    </p:spTree>
    <p:extLst>
      <p:ext uri="{BB962C8B-B14F-4D97-AF65-F5344CB8AC3E}">
        <p14:creationId xmlns:p14="http://schemas.microsoft.com/office/powerpoint/2010/main" val="19325792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914400"/>
            <a:ext cx="9603275" cy="1101332"/>
          </a:xfrm>
        </p:spPr>
        <p:txBody>
          <a:bodyPr>
            <a:noAutofit/>
          </a:bodyPr>
          <a:lstStyle/>
          <a:p>
            <a:r>
              <a:rPr lang="en-US" sz="2800" dirty="0"/>
              <a:t>PROPOSED Ninth CACREP Core Curriculum Area of Spirituality and Religion</a:t>
            </a:r>
          </a:p>
        </p:txBody>
      </p:sp>
      <p:sp>
        <p:nvSpPr>
          <p:cNvPr id="3" name="Content Placeholder 2"/>
          <p:cNvSpPr>
            <a:spLocks noGrp="1"/>
          </p:cNvSpPr>
          <p:nvPr>
            <p:ph idx="1"/>
          </p:nvPr>
        </p:nvSpPr>
        <p:spPr>
          <a:xfrm>
            <a:off x="1451579" y="1709529"/>
            <a:ext cx="9603275" cy="4375961"/>
          </a:xfrm>
        </p:spPr>
        <p:txBody>
          <a:bodyPr>
            <a:noAutofit/>
          </a:bodyPr>
          <a:lstStyle/>
          <a:p>
            <a:pPr marL="0" indent="0">
              <a:buNone/>
            </a:pPr>
            <a:endParaRPr lang="en-US" sz="1200" b="1" dirty="0"/>
          </a:p>
          <a:p>
            <a:pPr marL="0" indent="0">
              <a:lnSpc>
                <a:spcPct val="100000"/>
              </a:lnSpc>
              <a:buNone/>
            </a:pPr>
            <a:r>
              <a:rPr lang="en-US" dirty="0"/>
              <a:t>a.  spiritual and religious history and development of </a:t>
            </a:r>
          </a:p>
          <a:p>
            <a:pPr marL="0" indent="0">
              <a:lnSpc>
                <a:spcPct val="100000"/>
              </a:lnSpc>
              <a:buNone/>
            </a:pPr>
            <a:r>
              <a:rPr lang="en-US" dirty="0"/>
              <a:t>    counseling </a:t>
            </a:r>
          </a:p>
          <a:p>
            <a:pPr marL="0" indent="0">
              <a:lnSpc>
                <a:spcPct val="100000"/>
              </a:lnSpc>
              <a:buNone/>
            </a:pPr>
            <a:r>
              <a:rPr lang="en-US" dirty="0"/>
              <a:t>b.  spirituality, spiritual identities, faith-based cultures, and </a:t>
            </a:r>
          </a:p>
          <a:p>
            <a:pPr marL="0" indent="0">
              <a:lnSpc>
                <a:spcPct val="100000"/>
              </a:lnSpc>
              <a:buNone/>
            </a:pPr>
            <a:r>
              <a:rPr lang="en-US" dirty="0"/>
              <a:t>    world religions </a:t>
            </a:r>
          </a:p>
          <a:p>
            <a:pPr marL="0" indent="0">
              <a:lnSpc>
                <a:spcPct val="100000"/>
              </a:lnSpc>
              <a:buNone/>
            </a:pPr>
            <a:r>
              <a:rPr lang="en-US" dirty="0"/>
              <a:t>c.  models of faith, spiritual, and religious development </a:t>
            </a:r>
          </a:p>
          <a:p>
            <a:pPr marL="0" indent="0">
              <a:lnSpc>
                <a:spcPct val="100000"/>
              </a:lnSpc>
              <a:buNone/>
            </a:pPr>
            <a:r>
              <a:rPr lang="en-US" dirty="0"/>
              <a:t>d.  spiritual and religious supervision, collaboration, and consultation</a:t>
            </a:r>
          </a:p>
          <a:p>
            <a:pPr marL="0" indent="0">
              <a:lnSpc>
                <a:spcPct val="100000"/>
              </a:lnSpc>
              <a:buNone/>
            </a:pPr>
            <a:r>
              <a:rPr lang="en-US" dirty="0"/>
              <a:t>e.  spiritual and faith-based wellness, functioning, and identity </a:t>
            </a:r>
          </a:p>
          <a:p>
            <a:pPr marL="0" indent="0">
              <a:buNone/>
            </a:pPr>
            <a:r>
              <a:rPr lang="en-US" sz="1200" dirty="0" err="1"/>
              <a:t>Bohecker</a:t>
            </a:r>
            <a:r>
              <a:rPr lang="en-US" sz="1200" dirty="0"/>
              <a:t>, L., </a:t>
            </a:r>
            <a:r>
              <a:rPr lang="en-US" sz="1200" dirty="0" err="1"/>
              <a:t>Schellenberg</a:t>
            </a:r>
            <a:r>
              <a:rPr lang="en-US" sz="1200" dirty="0"/>
              <a:t>, R., &amp; </a:t>
            </a:r>
            <a:r>
              <a:rPr lang="en-US" sz="1200" dirty="0" err="1"/>
              <a:t>Silvey</a:t>
            </a:r>
            <a:r>
              <a:rPr lang="en-US" sz="1200" dirty="0"/>
              <a:t>, J. (2017). Spirituality and religion : The ninth CACREP core curriculum area. </a:t>
            </a:r>
            <a:r>
              <a:rPr lang="en-US" sz="1200" i="1" dirty="0"/>
              <a:t>Counseling and Values, 62</a:t>
            </a:r>
            <a:r>
              <a:rPr lang="en-US" sz="1200" dirty="0"/>
              <a:t>(2)</a:t>
            </a:r>
            <a:r>
              <a:rPr lang="en-US" sz="1200" i="1" dirty="0"/>
              <a:t>,</a:t>
            </a:r>
            <a:r>
              <a:rPr lang="en-US" sz="1200" dirty="0"/>
              <a:t> </a:t>
            </a:r>
            <a:r>
              <a:rPr lang="en-US" sz="1200" dirty="0" smtClean="0"/>
              <a:t>128-	143</a:t>
            </a:r>
            <a:r>
              <a:rPr lang="en-US" sz="1200" dirty="0"/>
              <a:t>.  </a:t>
            </a:r>
            <a:r>
              <a:rPr lang="en-US" sz="1200" dirty="0">
                <a:hlinkClick r:id="rId2"/>
              </a:rPr>
              <a:t>http://dx.doi.org.ezproxy.liberty.edu/10.1002/cvj.12055</a:t>
            </a:r>
            <a:endParaRPr lang="en-US" sz="1200" dirty="0"/>
          </a:p>
          <a:p>
            <a:pPr marL="0" indent="0">
              <a:buNone/>
            </a:pPr>
            <a:endParaRPr lang="en-US" sz="1200" dirty="0"/>
          </a:p>
        </p:txBody>
      </p:sp>
    </p:spTree>
    <p:extLst>
      <p:ext uri="{BB962C8B-B14F-4D97-AF65-F5344CB8AC3E}">
        <p14:creationId xmlns:p14="http://schemas.microsoft.com/office/powerpoint/2010/main" val="10231158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804519"/>
            <a:ext cx="9603275" cy="761522"/>
          </a:xfrm>
        </p:spPr>
        <p:txBody>
          <a:bodyPr>
            <a:noAutofit/>
          </a:bodyPr>
          <a:lstStyle/>
          <a:p>
            <a:r>
              <a:rPr lang="en-US" sz="2800" dirty="0"/>
              <a:t>Core Curriculum Area of Spirituality and Religion</a:t>
            </a:r>
          </a:p>
        </p:txBody>
      </p:sp>
      <p:sp>
        <p:nvSpPr>
          <p:cNvPr id="3" name="Content Placeholder 2"/>
          <p:cNvSpPr>
            <a:spLocks noGrp="1"/>
          </p:cNvSpPr>
          <p:nvPr>
            <p:ph idx="1"/>
          </p:nvPr>
        </p:nvSpPr>
        <p:spPr>
          <a:xfrm>
            <a:off x="1451579" y="1895062"/>
            <a:ext cx="9603275" cy="3906648"/>
          </a:xfrm>
        </p:spPr>
        <p:txBody>
          <a:bodyPr>
            <a:noAutofit/>
          </a:bodyPr>
          <a:lstStyle/>
          <a:p>
            <a:pPr marL="0" indent="0">
              <a:buNone/>
            </a:pPr>
            <a:r>
              <a:rPr lang="en-US" dirty="0"/>
              <a:t>f.  spiritual/religious perspectives of clinical assessment, case </a:t>
            </a:r>
          </a:p>
          <a:p>
            <a:pPr marL="0" indent="0">
              <a:buNone/>
            </a:pPr>
            <a:r>
              <a:rPr lang="en-US" dirty="0"/>
              <a:t>    conceptualization, and diagnosis and treatment planning</a:t>
            </a:r>
          </a:p>
          <a:p>
            <a:pPr marL="0" indent="0">
              <a:buNone/>
            </a:pPr>
            <a:r>
              <a:rPr lang="en-US" dirty="0"/>
              <a:t>g.  competencies for addressing spiritual and religious issues </a:t>
            </a:r>
          </a:p>
          <a:p>
            <a:pPr marL="0" indent="0">
              <a:buNone/>
            </a:pPr>
            <a:r>
              <a:rPr lang="en-US" dirty="0"/>
              <a:t>h.  working with diverse spiritual and religious systems</a:t>
            </a:r>
          </a:p>
          <a:p>
            <a:pPr marL="0" indent="0">
              <a:buNone/>
            </a:pPr>
            <a:r>
              <a:rPr lang="en-US" dirty="0" err="1"/>
              <a:t>i</a:t>
            </a:r>
            <a:r>
              <a:rPr lang="en-US" dirty="0"/>
              <a:t>.   interviewing and assessing individuals, couples, and families</a:t>
            </a:r>
          </a:p>
          <a:p>
            <a:pPr marL="0" indent="0">
              <a:buNone/>
            </a:pPr>
            <a:r>
              <a:rPr lang="en-US" dirty="0"/>
              <a:t>    from diverse spiritual/religious backgrounds</a:t>
            </a:r>
          </a:p>
          <a:p>
            <a:pPr marL="0" indent="0">
              <a:buNone/>
            </a:pPr>
            <a:r>
              <a:rPr lang="en-US" dirty="0"/>
              <a:t>j.  identification of spiritual/religious values and appropriate</a:t>
            </a:r>
          </a:p>
          <a:p>
            <a:pPr marL="0" indent="0">
              <a:buNone/>
            </a:pPr>
            <a:r>
              <a:rPr lang="en-US" sz="1200" dirty="0" err="1"/>
              <a:t>Bohecker</a:t>
            </a:r>
            <a:r>
              <a:rPr lang="en-US" sz="1200" dirty="0"/>
              <a:t>, L., </a:t>
            </a:r>
            <a:r>
              <a:rPr lang="en-US" sz="1200" dirty="0" err="1"/>
              <a:t>Schellenberg</a:t>
            </a:r>
            <a:r>
              <a:rPr lang="en-US" sz="1200" dirty="0"/>
              <a:t>, R., &amp; </a:t>
            </a:r>
            <a:r>
              <a:rPr lang="en-US" sz="1200" dirty="0" err="1"/>
              <a:t>Silvey</a:t>
            </a:r>
            <a:r>
              <a:rPr lang="en-US" sz="1200" dirty="0"/>
              <a:t>, J. (2017). Spirituality and religion : The ninth CACREP core curriculum area. </a:t>
            </a:r>
            <a:r>
              <a:rPr lang="en-US" sz="1200" i="1" dirty="0"/>
              <a:t>Counseling and Values, 62</a:t>
            </a:r>
            <a:r>
              <a:rPr lang="en-US" sz="1200" dirty="0"/>
              <a:t>(2)</a:t>
            </a:r>
            <a:r>
              <a:rPr lang="en-US" sz="1200" i="1" dirty="0"/>
              <a:t>,</a:t>
            </a:r>
            <a:r>
              <a:rPr lang="en-US" sz="1200" dirty="0"/>
              <a:t> </a:t>
            </a:r>
            <a:r>
              <a:rPr lang="en-US" sz="1200" dirty="0" smtClean="0"/>
              <a:t>128-	143</a:t>
            </a:r>
            <a:r>
              <a:rPr lang="en-US" sz="1200" dirty="0"/>
              <a:t>.  </a:t>
            </a:r>
            <a:r>
              <a:rPr lang="en-US" sz="1200" dirty="0">
                <a:hlinkClick r:id="rId2"/>
              </a:rPr>
              <a:t>http://dx.doi.org.ezproxy.liberty.edu/10.1002/cvj.12055</a:t>
            </a:r>
            <a:endParaRPr lang="en-US" sz="1200" dirty="0"/>
          </a:p>
          <a:p>
            <a:pPr marL="0" indent="0">
              <a:buNone/>
            </a:pPr>
            <a:r>
              <a:rPr lang="en-US" dirty="0"/>
              <a:t> </a:t>
            </a:r>
          </a:p>
        </p:txBody>
      </p:sp>
    </p:spTree>
    <p:extLst>
      <p:ext uri="{BB962C8B-B14F-4D97-AF65-F5344CB8AC3E}">
        <p14:creationId xmlns:p14="http://schemas.microsoft.com/office/powerpoint/2010/main" val="17522779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Core Curriculum Area of Spirituality and Religion</a:t>
            </a:r>
          </a:p>
        </p:txBody>
      </p:sp>
      <p:sp>
        <p:nvSpPr>
          <p:cNvPr id="3" name="Content Placeholder 2"/>
          <p:cNvSpPr>
            <a:spLocks noGrp="1"/>
          </p:cNvSpPr>
          <p:nvPr>
            <p:ph idx="1"/>
          </p:nvPr>
        </p:nvSpPr>
        <p:spPr>
          <a:xfrm>
            <a:off x="1451579" y="2015731"/>
            <a:ext cx="9603275" cy="3859551"/>
          </a:xfrm>
        </p:spPr>
        <p:txBody>
          <a:bodyPr>
            <a:noAutofit/>
          </a:bodyPr>
          <a:lstStyle/>
          <a:p>
            <a:pPr marL="0" indent="0">
              <a:buNone/>
            </a:pPr>
            <a:r>
              <a:rPr lang="en-US" dirty="0"/>
              <a:t>   treatment, planning, and intervention strategies</a:t>
            </a:r>
          </a:p>
          <a:p>
            <a:pPr marL="0" indent="0">
              <a:buNone/>
            </a:pPr>
            <a:r>
              <a:rPr lang="en-US" dirty="0"/>
              <a:t>k. impact of spiritual/religious beliefs on: </a:t>
            </a:r>
          </a:p>
          <a:p>
            <a:pPr marL="0" indent="0">
              <a:buNone/>
            </a:pPr>
            <a:r>
              <a:rPr lang="en-US" dirty="0"/>
              <a:t>   grief/loss process, rituals, behaviors, aging, intergenerational </a:t>
            </a:r>
          </a:p>
          <a:p>
            <a:pPr marL="0" indent="0">
              <a:buNone/>
            </a:pPr>
            <a:r>
              <a:rPr lang="en-US" dirty="0"/>
              <a:t>   influences, crisis/trauma, addictions, human sexuality, </a:t>
            </a:r>
          </a:p>
          <a:p>
            <a:pPr marL="0" indent="0">
              <a:buNone/>
            </a:pPr>
            <a:r>
              <a:rPr lang="en-US" dirty="0"/>
              <a:t>   couple/family functioning, infidelity, violence, abuse, and </a:t>
            </a:r>
          </a:p>
          <a:p>
            <a:pPr marL="0" indent="0">
              <a:buNone/>
            </a:pPr>
            <a:r>
              <a:rPr lang="en-US" dirty="0"/>
              <a:t>   health issues </a:t>
            </a:r>
          </a:p>
          <a:p>
            <a:pPr marL="0" indent="0">
              <a:buNone/>
            </a:pPr>
            <a:endParaRPr lang="en-US" sz="1100" i="1" dirty="0"/>
          </a:p>
          <a:p>
            <a:pPr marL="0" indent="0">
              <a:buNone/>
            </a:pPr>
            <a:r>
              <a:rPr lang="en-US" sz="1200" dirty="0" err="1"/>
              <a:t>Bohecker</a:t>
            </a:r>
            <a:r>
              <a:rPr lang="en-US" sz="1200" dirty="0"/>
              <a:t>, L., </a:t>
            </a:r>
            <a:r>
              <a:rPr lang="en-US" sz="1200" dirty="0" err="1"/>
              <a:t>Schellenberg</a:t>
            </a:r>
            <a:r>
              <a:rPr lang="en-US" sz="1200" dirty="0"/>
              <a:t>, R., &amp; </a:t>
            </a:r>
            <a:r>
              <a:rPr lang="en-US" sz="1200" dirty="0" err="1"/>
              <a:t>Silvey</a:t>
            </a:r>
            <a:r>
              <a:rPr lang="en-US" sz="1200" dirty="0"/>
              <a:t>, J. (2017). Spirituality and religion : The ninth CACREP core curriculum area. </a:t>
            </a:r>
            <a:r>
              <a:rPr lang="en-US" sz="1200" i="1" dirty="0"/>
              <a:t>Counseling and Values, 62</a:t>
            </a:r>
            <a:r>
              <a:rPr lang="en-US" sz="1200" dirty="0"/>
              <a:t>(2)</a:t>
            </a:r>
            <a:r>
              <a:rPr lang="en-US" sz="1200" i="1" dirty="0"/>
              <a:t>,</a:t>
            </a:r>
            <a:r>
              <a:rPr lang="en-US" sz="1200" dirty="0"/>
              <a:t> </a:t>
            </a:r>
            <a:r>
              <a:rPr lang="en-US" sz="1200" dirty="0" smtClean="0"/>
              <a:t>128-	143</a:t>
            </a:r>
            <a:r>
              <a:rPr lang="en-US" sz="1200" dirty="0"/>
              <a:t>.  </a:t>
            </a:r>
            <a:r>
              <a:rPr lang="en-US" sz="1200" dirty="0">
                <a:hlinkClick r:id="rId2"/>
              </a:rPr>
              <a:t>http://dx.doi.org.ezproxy.liberty.edu/10.1002/cvj.12055</a:t>
            </a:r>
            <a:endParaRPr lang="en-US" sz="1200" dirty="0"/>
          </a:p>
          <a:p>
            <a:pPr marL="0" indent="0">
              <a:buNone/>
            </a:pPr>
            <a:endParaRPr lang="en-US" sz="1200" dirty="0"/>
          </a:p>
          <a:p>
            <a:endParaRPr lang="en-US" dirty="0"/>
          </a:p>
        </p:txBody>
      </p:sp>
    </p:spTree>
    <p:extLst>
      <p:ext uri="{BB962C8B-B14F-4D97-AF65-F5344CB8AC3E}">
        <p14:creationId xmlns:p14="http://schemas.microsoft.com/office/powerpoint/2010/main" val="10045885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Core Curriculum Area of Spirituality and Religion</a:t>
            </a:r>
          </a:p>
        </p:txBody>
      </p:sp>
      <p:sp>
        <p:nvSpPr>
          <p:cNvPr id="3" name="Content Placeholder 2"/>
          <p:cNvSpPr>
            <a:spLocks noGrp="1"/>
          </p:cNvSpPr>
          <p:nvPr>
            <p:ph idx="1"/>
          </p:nvPr>
        </p:nvSpPr>
        <p:spPr/>
        <p:txBody>
          <a:bodyPr>
            <a:normAutofit lnSpcReduction="10000"/>
          </a:bodyPr>
          <a:lstStyle/>
          <a:p>
            <a:pPr marL="0" indent="0">
              <a:buNone/>
            </a:pPr>
            <a:r>
              <a:rPr lang="en-US" dirty="0"/>
              <a:t>l.  ethical/culturally relevant strategies for referrals </a:t>
            </a:r>
          </a:p>
          <a:p>
            <a:pPr marL="0" indent="0">
              <a:buNone/>
            </a:pPr>
            <a:r>
              <a:rPr lang="en-US" dirty="0"/>
              <a:t>   and consultation with spiritual leaders </a:t>
            </a:r>
          </a:p>
          <a:p>
            <a:pPr marL="0" indent="0">
              <a:buNone/>
            </a:pPr>
            <a:r>
              <a:rPr lang="en-US" i="1" dirty="0"/>
              <a:t>Note. </a:t>
            </a:r>
            <a:r>
              <a:rPr lang="en-US" dirty="0"/>
              <a:t>The curriculum standards were reviewed by </a:t>
            </a:r>
          </a:p>
          <a:p>
            <a:pPr marL="0" indent="0">
              <a:buNone/>
            </a:pPr>
            <a:r>
              <a:rPr lang="en-US" dirty="0"/>
              <a:t>an expert panel of 11 counselor educators. </a:t>
            </a:r>
          </a:p>
          <a:p>
            <a:pPr marL="0" indent="0">
              <a:buNone/>
            </a:pPr>
            <a:endParaRPr lang="en-US" dirty="0"/>
          </a:p>
          <a:p>
            <a:pPr marL="0" indent="0">
              <a:buNone/>
            </a:pPr>
            <a:endParaRPr lang="en-US" dirty="0"/>
          </a:p>
          <a:p>
            <a:pPr marL="0" indent="0">
              <a:buNone/>
            </a:pPr>
            <a:r>
              <a:rPr lang="en-US" sz="1200" dirty="0" err="1"/>
              <a:t>Bohecker</a:t>
            </a:r>
            <a:r>
              <a:rPr lang="en-US" sz="1200" dirty="0"/>
              <a:t>, L., </a:t>
            </a:r>
            <a:r>
              <a:rPr lang="en-US" sz="1200" dirty="0" err="1"/>
              <a:t>Schellenberg</a:t>
            </a:r>
            <a:r>
              <a:rPr lang="en-US" sz="1200" dirty="0"/>
              <a:t>, R., &amp; </a:t>
            </a:r>
            <a:r>
              <a:rPr lang="en-US" sz="1200" dirty="0" err="1"/>
              <a:t>Silvey</a:t>
            </a:r>
            <a:r>
              <a:rPr lang="en-US" sz="1200" dirty="0"/>
              <a:t>, J. (2017). Spirituality and religion : The ninth CACREP core curriculum area. </a:t>
            </a:r>
            <a:r>
              <a:rPr lang="en-US" sz="1200" i="1" dirty="0"/>
              <a:t>Counseling and Values, 62</a:t>
            </a:r>
            <a:r>
              <a:rPr lang="en-US" sz="1200" dirty="0"/>
              <a:t>(2)</a:t>
            </a:r>
            <a:r>
              <a:rPr lang="en-US" sz="1200" i="1" dirty="0"/>
              <a:t>,</a:t>
            </a:r>
            <a:r>
              <a:rPr lang="en-US" sz="1200" dirty="0"/>
              <a:t> </a:t>
            </a:r>
            <a:r>
              <a:rPr lang="en-US" sz="1200" dirty="0" smtClean="0"/>
              <a:t>128-	143</a:t>
            </a:r>
            <a:r>
              <a:rPr lang="en-US" sz="1200" dirty="0"/>
              <a:t>.  </a:t>
            </a:r>
            <a:r>
              <a:rPr lang="en-US" sz="1200" dirty="0">
                <a:hlinkClick r:id="rId2"/>
              </a:rPr>
              <a:t>http://dx.doi.org.ezproxy.liberty.edu/10.1002/cvj.12055</a:t>
            </a:r>
            <a:endParaRPr lang="en-US" sz="1200" dirty="0"/>
          </a:p>
          <a:p>
            <a:pPr marL="0" indent="0">
              <a:buNone/>
            </a:pPr>
            <a:endParaRPr lang="en-US" sz="1200" dirty="0"/>
          </a:p>
        </p:txBody>
      </p:sp>
    </p:spTree>
    <p:extLst>
      <p:ext uri="{BB962C8B-B14F-4D97-AF65-F5344CB8AC3E}">
        <p14:creationId xmlns:p14="http://schemas.microsoft.com/office/powerpoint/2010/main" val="922839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American Counseling Association</a:t>
            </a:r>
          </a:p>
        </p:txBody>
      </p:sp>
      <p:sp>
        <p:nvSpPr>
          <p:cNvPr id="3" name="Content Placeholder 2"/>
          <p:cNvSpPr>
            <a:spLocks noGrp="1"/>
          </p:cNvSpPr>
          <p:nvPr>
            <p:ph idx="1"/>
          </p:nvPr>
        </p:nvSpPr>
        <p:spPr>
          <a:xfrm>
            <a:off x="1451578" y="2015732"/>
            <a:ext cx="9603275" cy="3794053"/>
          </a:xfrm>
        </p:spPr>
        <p:txBody>
          <a:bodyPr>
            <a:normAutofit fontScale="92500"/>
          </a:bodyPr>
          <a:lstStyle/>
          <a:p>
            <a:r>
              <a:rPr lang="en-US" dirty="0"/>
              <a:t>Code of ethics (2014)</a:t>
            </a:r>
          </a:p>
          <a:p>
            <a:r>
              <a:rPr lang="en-US" dirty="0"/>
              <a:t>A.9.a. Screening Counselors </a:t>
            </a:r>
          </a:p>
          <a:p>
            <a:pPr lvl="1"/>
            <a:r>
              <a:rPr lang="en-US" dirty="0"/>
              <a:t>Screen prospective group counseling/therapy participants. To the extent possible, counselors select members whose needs and goals are compatible with the goals of the group, who will not impede the group process, and whose well-being will not be jeopardized by the group experience.</a:t>
            </a:r>
          </a:p>
          <a:p>
            <a:r>
              <a:rPr lang="en-US" dirty="0"/>
              <a:t>A.9.b. Protecting Clients </a:t>
            </a:r>
          </a:p>
          <a:p>
            <a:pPr lvl="1"/>
            <a:r>
              <a:rPr lang="en-US" dirty="0"/>
              <a:t>In a group setting, counselors take reasonable precautions to protect clients from physical, emotional, or psychological trauma.</a:t>
            </a:r>
          </a:p>
          <a:p>
            <a:pPr marL="457200" lvl="1" indent="0">
              <a:buNone/>
            </a:pPr>
            <a:endParaRPr lang="en-US" dirty="0"/>
          </a:p>
          <a:p>
            <a:pPr marL="0" indent="0">
              <a:buNone/>
            </a:pPr>
            <a:r>
              <a:rPr lang="en-US" sz="1300" dirty="0"/>
              <a:t>American Counseling Association. (2014). ACA code of ethics. Retrieved from </a:t>
            </a:r>
            <a:r>
              <a:rPr lang="en-US" sz="1300" u="sng" dirty="0">
                <a:hlinkClick r:id="rId2"/>
              </a:rPr>
              <a:t>http://www.counseling.org/docs/ethics/2014-aca-code-of-ethics.pdf</a:t>
            </a:r>
            <a:endParaRPr lang="en-US" sz="1300" dirty="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6519" y="2015732"/>
            <a:ext cx="3834612" cy="866271"/>
          </a:xfrm>
          <a:prstGeom prst="rect">
            <a:avLst/>
          </a:prstGeom>
        </p:spPr>
      </p:pic>
    </p:spTree>
    <p:extLst>
      <p:ext uri="{BB962C8B-B14F-4D97-AF65-F5344CB8AC3E}">
        <p14:creationId xmlns:p14="http://schemas.microsoft.com/office/powerpoint/2010/main" val="7720570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Integration of spirituality and Religion: Mindfulness Infusion Through CACREP Group Counseling Standards </a:t>
            </a:r>
          </a:p>
        </p:txBody>
      </p:sp>
      <p:sp>
        <p:nvSpPr>
          <p:cNvPr id="3" name="Content Placeholder 2"/>
          <p:cNvSpPr>
            <a:spLocks noGrp="1"/>
          </p:cNvSpPr>
          <p:nvPr>
            <p:ph idx="1"/>
          </p:nvPr>
        </p:nvSpPr>
        <p:spPr>
          <a:xfrm>
            <a:off x="1451579" y="2015732"/>
            <a:ext cx="9603275" cy="3743937"/>
          </a:xfrm>
        </p:spPr>
        <p:txBody>
          <a:bodyPr>
            <a:normAutofit lnSpcReduction="10000"/>
          </a:bodyPr>
          <a:lstStyle/>
          <a:p>
            <a:r>
              <a:rPr lang="en-US" dirty="0"/>
              <a:t>Over 30 years of research on mindfulness-based </a:t>
            </a:r>
          </a:p>
          <a:p>
            <a:pPr marL="0" indent="0">
              <a:buNone/>
            </a:pPr>
            <a:r>
              <a:rPr lang="en-US" dirty="0"/>
              <a:t>    practices</a:t>
            </a:r>
          </a:p>
          <a:p>
            <a:r>
              <a:rPr lang="en-US" dirty="0"/>
              <a:t>Strategies of incorporating mindfulness have been implemented</a:t>
            </a:r>
          </a:p>
          <a:p>
            <a:pPr marL="0" indent="0">
              <a:buNone/>
            </a:pPr>
            <a:r>
              <a:rPr lang="en-US" dirty="0"/>
              <a:t>    within counseling and health-related professions</a:t>
            </a:r>
          </a:p>
          <a:p>
            <a:r>
              <a:rPr lang="en-US" dirty="0"/>
              <a:t>Mindfulness is a suggested training technique to </a:t>
            </a:r>
          </a:p>
          <a:p>
            <a:pPr marL="0" indent="0">
              <a:buNone/>
            </a:pPr>
            <a:r>
              <a:rPr lang="en-US" dirty="0"/>
              <a:t>   reduce stress, increase awareness and empathy, and </a:t>
            </a:r>
          </a:p>
          <a:p>
            <a:pPr marL="0" indent="0">
              <a:buNone/>
            </a:pPr>
            <a:r>
              <a:rPr lang="en-US" dirty="0"/>
              <a:t>   decrease compassion fatigue and secondary PTSD symptomology</a:t>
            </a:r>
          </a:p>
          <a:p>
            <a:pPr marL="0" indent="0">
              <a:buNone/>
            </a:pPr>
            <a:r>
              <a:rPr lang="en-US" sz="1200" dirty="0"/>
              <a:t>Reilly, B. (2016). Mindfulness infusion through CACREP standards. </a:t>
            </a:r>
            <a:r>
              <a:rPr lang="en-US" sz="1200" i="1" dirty="0"/>
              <a:t>Journal of Creativity in Mental Health, 11</a:t>
            </a:r>
            <a:r>
              <a:rPr lang="en-US" sz="1200" dirty="0"/>
              <a:t>(2), 213-224. </a:t>
            </a:r>
            <a:r>
              <a:rPr lang="en-US" sz="1200" dirty="0" smtClean="0"/>
              <a:t>	</a:t>
            </a:r>
            <a:r>
              <a:rPr lang="mr-IN" sz="1200" dirty="0" err="1" smtClean="0"/>
              <a:t>https</a:t>
            </a:r>
            <a:r>
              <a:rPr lang="mr-IN" sz="1200" dirty="0"/>
              <a:t>://</a:t>
            </a:r>
            <a:r>
              <a:rPr lang="mr-IN" sz="1200" dirty="0" err="1"/>
              <a:t>doi.org</a:t>
            </a:r>
            <a:r>
              <a:rPr lang="mr-IN" sz="1200" dirty="0"/>
              <a:t>/10.1080/15401383.2016.1139482 </a:t>
            </a:r>
          </a:p>
          <a:p>
            <a:pPr marL="0" indent="0">
              <a:buNone/>
            </a:pPr>
            <a:endParaRPr lang="en-US" sz="1200" dirty="0"/>
          </a:p>
          <a:p>
            <a:pPr marL="0" indent="0">
              <a:buNone/>
            </a:pPr>
            <a:endParaRPr lang="en-US" sz="1200" dirty="0"/>
          </a:p>
        </p:txBody>
      </p:sp>
    </p:spTree>
    <p:extLst>
      <p:ext uri="{BB962C8B-B14F-4D97-AF65-F5344CB8AC3E}">
        <p14:creationId xmlns:p14="http://schemas.microsoft.com/office/powerpoint/2010/main" val="14136098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804519"/>
            <a:ext cx="9603275" cy="1097853"/>
          </a:xfrm>
        </p:spPr>
        <p:txBody>
          <a:bodyPr>
            <a:noAutofit/>
          </a:bodyPr>
          <a:lstStyle/>
          <a:p>
            <a:r>
              <a:rPr lang="en-US" sz="2400" dirty="0"/>
              <a:t>Integration of spirituality and Religion: Mindfulness Infusion Through CACREP Group Counseling Standards </a:t>
            </a:r>
          </a:p>
        </p:txBody>
      </p:sp>
      <p:sp>
        <p:nvSpPr>
          <p:cNvPr id="3" name="Content Placeholder 2"/>
          <p:cNvSpPr>
            <a:spLocks noGrp="1"/>
          </p:cNvSpPr>
          <p:nvPr>
            <p:ph idx="1"/>
          </p:nvPr>
        </p:nvSpPr>
        <p:spPr/>
        <p:txBody>
          <a:bodyPr>
            <a:normAutofit/>
          </a:bodyPr>
          <a:lstStyle/>
          <a:p>
            <a:pPr marL="0" indent="0">
              <a:buNone/>
            </a:pPr>
            <a:r>
              <a:rPr lang="en-US" b="1" i="1" dirty="0"/>
              <a:t>Mindfulness practices </a:t>
            </a:r>
          </a:p>
          <a:p>
            <a:r>
              <a:rPr lang="en-US" dirty="0"/>
              <a:t>help increase awareness by nonjudgmentally attending to </a:t>
            </a:r>
          </a:p>
          <a:p>
            <a:pPr marL="0" indent="0">
              <a:buNone/>
            </a:pPr>
            <a:r>
              <a:rPr lang="en-US" dirty="0"/>
              <a:t>   thoughts, emotions, and physical sensations</a:t>
            </a:r>
          </a:p>
          <a:p>
            <a:r>
              <a:rPr lang="en-US" dirty="0"/>
              <a:t>continually bring attention back to the present </a:t>
            </a:r>
          </a:p>
          <a:p>
            <a:pPr marL="0" indent="0">
              <a:buNone/>
            </a:pPr>
            <a:r>
              <a:rPr lang="en-US" dirty="0"/>
              <a:t>   moment as experienced in the body </a:t>
            </a:r>
          </a:p>
          <a:p>
            <a:pPr marL="0" indent="0">
              <a:buNone/>
            </a:pPr>
            <a:endParaRPr lang="en-US" sz="1200" dirty="0"/>
          </a:p>
          <a:p>
            <a:pPr marL="0" indent="0">
              <a:buNone/>
            </a:pPr>
            <a:r>
              <a:rPr lang="en-US" sz="1200" dirty="0"/>
              <a:t>Reilly, B. (2016). Mindfulness infusion through CACREP standards. </a:t>
            </a:r>
            <a:r>
              <a:rPr lang="en-US" sz="1200" i="1" dirty="0"/>
              <a:t>Journal of Creativity in Mental Health, 11</a:t>
            </a:r>
            <a:r>
              <a:rPr lang="en-US" sz="1200" dirty="0"/>
              <a:t>(2), 213-224. </a:t>
            </a:r>
            <a:r>
              <a:rPr lang="en-US" sz="1200" dirty="0" smtClean="0"/>
              <a:t>	</a:t>
            </a:r>
            <a:r>
              <a:rPr lang="mr-IN" sz="1200" dirty="0" err="1" smtClean="0"/>
              <a:t>https</a:t>
            </a:r>
            <a:r>
              <a:rPr lang="mr-IN" sz="1200" dirty="0"/>
              <a:t>://</a:t>
            </a:r>
            <a:r>
              <a:rPr lang="mr-IN" sz="1200" dirty="0" err="1"/>
              <a:t>doi.org</a:t>
            </a:r>
            <a:r>
              <a:rPr lang="mr-IN" sz="1200" dirty="0"/>
              <a:t>/10.1080/15401383.2016.1139482 </a:t>
            </a:r>
          </a:p>
          <a:p>
            <a:pPr marL="0" indent="0">
              <a:buNone/>
            </a:pPr>
            <a:endParaRPr lang="en-US" dirty="0"/>
          </a:p>
        </p:txBody>
      </p:sp>
      <p:pic>
        <p:nvPicPr>
          <p:cNvPr id="5" name="Picture 2" descr="https://surfrider.eu/wp-content/uploads/2016/04/calm_oce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9552" y="2034423"/>
            <a:ext cx="3929061" cy="2584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6563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804519"/>
            <a:ext cx="9603275" cy="1034791"/>
          </a:xfrm>
        </p:spPr>
        <p:txBody>
          <a:bodyPr>
            <a:noAutofit/>
          </a:bodyPr>
          <a:lstStyle/>
          <a:p>
            <a:r>
              <a:rPr lang="en-US" sz="2400" dirty="0"/>
              <a:t>Integration of spirituality and Religion: Mindfulness Infusion Through CACREP Group Counseling Standards </a:t>
            </a:r>
          </a:p>
        </p:txBody>
      </p:sp>
      <p:sp>
        <p:nvSpPr>
          <p:cNvPr id="3" name="Content Placeholder 2"/>
          <p:cNvSpPr>
            <a:spLocks noGrp="1"/>
          </p:cNvSpPr>
          <p:nvPr>
            <p:ph idx="1"/>
          </p:nvPr>
        </p:nvSpPr>
        <p:spPr/>
        <p:txBody>
          <a:bodyPr>
            <a:normAutofit lnSpcReduction="10000"/>
          </a:bodyPr>
          <a:lstStyle/>
          <a:p>
            <a:r>
              <a:rPr lang="en-US" dirty="0"/>
              <a:t>Aligns with counselor values of wellness, development, </a:t>
            </a:r>
          </a:p>
          <a:p>
            <a:pPr marL="0" indent="0">
              <a:buNone/>
            </a:pPr>
            <a:r>
              <a:rPr lang="en-US" dirty="0"/>
              <a:t>   and prevention</a:t>
            </a:r>
          </a:p>
          <a:p>
            <a:r>
              <a:rPr lang="en-US" dirty="0"/>
              <a:t>Facilitates creative relational teaching in counseling education</a:t>
            </a:r>
          </a:p>
          <a:p>
            <a:r>
              <a:rPr lang="en-US" dirty="0"/>
              <a:t>Deepens learning through innovation</a:t>
            </a:r>
          </a:p>
          <a:p>
            <a:r>
              <a:rPr lang="en-US" dirty="0"/>
              <a:t>Promotes collaboration, cooperation, and connection</a:t>
            </a:r>
          </a:p>
          <a:p>
            <a:pPr marL="0" indent="0">
              <a:buNone/>
            </a:pPr>
            <a:endParaRPr lang="en-US" dirty="0"/>
          </a:p>
          <a:p>
            <a:pPr marL="0" indent="0">
              <a:buNone/>
            </a:pPr>
            <a:r>
              <a:rPr lang="en-US" sz="1200" dirty="0"/>
              <a:t>Reilly, B. (2016). Mindfulness infusion through CACREP standards. </a:t>
            </a:r>
            <a:r>
              <a:rPr lang="en-US" sz="1200" i="1" dirty="0"/>
              <a:t>Journal of Creativity in Mental Health, 11</a:t>
            </a:r>
            <a:r>
              <a:rPr lang="en-US" sz="1200" dirty="0"/>
              <a:t>(2), 213-224. </a:t>
            </a:r>
            <a:r>
              <a:rPr lang="en-US" sz="1200" dirty="0" smtClean="0"/>
              <a:t>	</a:t>
            </a:r>
            <a:r>
              <a:rPr lang="mr-IN" sz="1200" dirty="0" err="1" smtClean="0"/>
              <a:t>https</a:t>
            </a:r>
            <a:r>
              <a:rPr lang="mr-IN" sz="1200" dirty="0"/>
              <a:t>://</a:t>
            </a:r>
            <a:r>
              <a:rPr lang="mr-IN" sz="1200" dirty="0" err="1"/>
              <a:t>doi.org</a:t>
            </a:r>
            <a:r>
              <a:rPr lang="mr-IN" sz="1200" dirty="0"/>
              <a:t>/10.1080/15401383.2016.1139482 </a:t>
            </a:r>
          </a:p>
          <a:p>
            <a:pPr marL="0" indent="0">
              <a:buNone/>
            </a:pPr>
            <a:endParaRPr lang="en-US" dirty="0"/>
          </a:p>
          <a:p>
            <a:pPr marL="0" indent="0">
              <a:buNone/>
            </a:pPr>
            <a:endParaRPr lang="en-US" sz="1200" dirty="0"/>
          </a:p>
          <a:p>
            <a:endParaRPr lang="en-US" dirty="0"/>
          </a:p>
        </p:txBody>
      </p:sp>
    </p:spTree>
    <p:extLst>
      <p:ext uri="{BB962C8B-B14F-4D97-AF65-F5344CB8AC3E}">
        <p14:creationId xmlns:p14="http://schemas.microsoft.com/office/powerpoint/2010/main" val="5613125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CACREP Standards and Mindfulness: Group Work</a:t>
            </a:r>
          </a:p>
        </p:txBody>
      </p:sp>
      <p:sp>
        <p:nvSpPr>
          <p:cNvPr id="3" name="Content Placeholder 2"/>
          <p:cNvSpPr>
            <a:spLocks noGrp="1"/>
          </p:cNvSpPr>
          <p:nvPr>
            <p:ph idx="1"/>
          </p:nvPr>
        </p:nvSpPr>
        <p:spPr>
          <a:xfrm>
            <a:off x="1451579" y="2015732"/>
            <a:ext cx="9603275" cy="3838530"/>
          </a:xfrm>
        </p:spPr>
        <p:txBody>
          <a:bodyPr>
            <a:normAutofit lnSpcReduction="10000"/>
          </a:bodyPr>
          <a:lstStyle/>
          <a:p>
            <a:r>
              <a:rPr lang="en-US" dirty="0"/>
              <a:t>Orientation seminar: didactic presentation and mindfulness exercise </a:t>
            </a:r>
          </a:p>
          <a:p>
            <a:r>
              <a:rPr lang="en-US" dirty="0"/>
              <a:t>Group work: direct experience in mindfulness-based </a:t>
            </a:r>
          </a:p>
          <a:p>
            <a:pPr marL="0" indent="0">
              <a:buNone/>
            </a:pPr>
            <a:r>
              <a:rPr lang="en-US" dirty="0"/>
              <a:t>   group - Mindfulness-Based Stress Reduction</a:t>
            </a:r>
          </a:p>
          <a:p>
            <a:pPr marL="0" indent="0">
              <a:buNone/>
            </a:pPr>
            <a:r>
              <a:rPr lang="en-US" dirty="0"/>
              <a:t>   (MBSR) strategies</a:t>
            </a:r>
          </a:p>
          <a:p>
            <a:r>
              <a:rPr lang="en-US" dirty="0"/>
              <a:t>Diaphragmatic breathing, body scans, noting thoughts</a:t>
            </a:r>
          </a:p>
          <a:p>
            <a:r>
              <a:rPr lang="en-US" dirty="0"/>
              <a:t>Social and cultural diversity: increase understanding </a:t>
            </a:r>
          </a:p>
          <a:p>
            <a:pPr marL="0" indent="0">
              <a:buNone/>
            </a:pPr>
            <a:r>
              <a:rPr lang="en-US" dirty="0"/>
              <a:t>    of self and others</a:t>
            </a:r>
          </a:p>
          <a:p>
            <a:pPr marL="0" indent="0">
              <a:buNone/>
            </a:pPr>
            <a:r>
              <a:rPr lang="en-US" sz="1200" dirty="0"/>
              <a:t>Reilly, B. (2016). Mindfulness infusion through CACREP standards. </a:t>
            </a:r>
            <a:r>
              <a:rPr lang="en-US" sz="1200" i="1" dirty="0"/>
              <a:t>Journal of Creativity in Mental Health, 11</a:t>
            </a:r>
            <a:r>
              <a:rPr lang="en-US" sz="1200" dirty="0"/>
              <a:t>(2), 213-224. </a:t>
            </a:r>
            <a:r>
              <a:rPr lang="en-US" sz="1200" dirty="0" smtClean="0"/>
              <a:t>	</a:t>
            </a:r>
            <a:r>
              <a:rPr lang="mr-IN" sz="1200" dirty="0" err="1" smtClean="0"/>
              <a:t>https</a:t>
            </a:r>
            <a:r>
              <a:rPr lang="mr-IN" sz="1200" dirty="0"/>
              <a:t>://</a:t>
            </a:r>
            <a:r>
              <a:rPr lang="mr-IN" sz="1200" dirty="0" err="1"/>
              <a:t>doi.org</a:t>
            </a:r>
            <a:r>
              <a:rPr lang="mr-IN" sz="1200" dirty="0"/>
              <a:t>/10.1080/15401383.2016.1139482 </a:t>
            </a:r>
          </a:p>
          <a:p>
            <a:pPr marL="0" indent="0">
              <a:buNone/>
            </a:pPr>
            <a:endParaRPr lang="en-US" sz="1200" dirty="0"/>
          </a:p>
          <a:p>
            <a:endParaRPr lang="en-US" dirty="0"/>
          </a:p>
        </p:txBody>
      </p:sp>
    </p:spTree>
    <p:extLst>
      <p:ext uri="{BB962C8B-B14F-4D97-AF65-F5344CB8AC3E}">
        <p14:creationId xmlns:p14="http://schemas.microsoft.com/office/powerpoint/2010/main" val="6999547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Integration of Spirituality and Religion: Centering Prayer and CACREP Group Counseling Standards</a:t>
            </a:r>
          </a:p>
        </p:txBody>
      </p:sp>
      <p:sp>
        <p:nvSpPr>
          <p:cNvPr id="3" name="Content Placeholder 2"/>
          <p:cNvSpPr>
            <a:spLocks noGrp="1"/>
          </p:cNvSpPr>
          <p:nvPr>
            <p:ph idx="1"/>
          </p:nvPr>
        </p:nvSpPr>
        <p:spPr>
          <a:xfrm>
            <a:off x="1451579" y="2015732"/>
            <a:ext cx="9603275" cy="3775468"/>
          </a:xfrm>
        </p:spPr>
        <p:txBody>
          <a:bodyPr>
            <a:normAutofit lnSpcReduction="10000"/>
          </a:bodyPr>
          <a:lstStyle/>
          <a:p>
            <a:r>
              <a:rPr lang="en-US" dirty="0"/>
              <a:t>Some programs may prefer a Christian-oriented </a:t>
            </a:r>
          </a:p>
          <a:p>
            <a:pPr marL="0" indent="0">
              <a:buNone/>
            </a:pPr>
            <a:r>
              <a:rPr lang="en-US" dirty="0"/>
              <a:t>    mindfulness practice</a:t>
            </a:r>
          </a:p>
          <a:p>
            <a:r>
              <a:rPr lang="en-US" dirty="0"/>
              <a:t>Centering prayer as an alternative to secular or Eastern</a:t>
            </a:r>
          </a:p>
          <a:p>
            <a:pPr marL="0" indent="0">
              <a:buNone/>
            </a:pPr>
            <a:r>
              <a:rPr lang="en-US" dirty="0"/>
              <a:t>    mindfulness-based practices</a:t>
            </a:r>
          </a:p>
          <a:p>
            <a:r>
              <a:rPr lang="en-US" dirty="0"/>
              <a:t>Developed from Christian contemplative tradition in the 1970s</a:t>
            </a:r>
          </a:p>
          <a:p>
            <a:r>
              <a:rPr lang="en-US" dirty="0"/>
              <a:t>Primary contributors: Thomas Keating,  William </a:t>
            </a:r>
            <a:r>
              <a:rPr lang="en-US" dirty="0" err="1"/>
              <a:t>Meninger</a:t>
            </a:r>
            <a:r>
              <a:rPr lang="en-US" dirty="0"/>
              <a:t>, M. Basil Pennington, Thomas Merton </a:t>
            </a:r>
          </a:p>
          <a:p>
            <a:pPr marL="0" indent="0">
              <a:buNone/>
            </a:pPr>
            <a:r>
              <a:rPr lang="en-US" sz="1200" dirty="0" err="1"/>
              <a:t>Knabb</a:t>
            </a:r>
            <a:r>
              <a:rPr lang="en-US" sz="1200" dirty="0"/>
              <a:t>, J. J. (2012). Centering prayer as an alternative to mindfulness-based cognitive therapy for depression relapse prevention.</a:t>
            </a:r>
            <a:r>
              <a:rPr lang="en-US" sz="1200" i="1" dirty="0"/>
              <a:t> Journal of Religion and </a:t>
            </a:r>
            <a:r>
              <a:rPr lang="en-US" sz="1200" i="1" dirty="0" smtClean="0"/>
              <a:t>	Health</a:t>
            </a:r>
            <a:r>
              <a:rPr lang="en-US" sz="1200" i="1" dirty="0"/>
              <a:t>, 51</a:t>
            </a:r>
            <a:r>
              <a:rPr lang="en-US" sz="1200" dirty="0"/>
              <a:t>(3), 908-24. </a:t>
            </a:r>
            <a:r>
              <a:rPr lang="en-US" sz="1200" dirty="0" err="1"/>
              <a:t>doi:http</a:t>
            </a:r>
            <a:r>
              <a:rPr lang="en-US" sz="1200" dirty="0"/>
              <a:t>://</a:t>
            </a:r>
            <a:r>
              <a:rPr lang="en-US" sz="1200" dirty="0" err="1"/>
              <a:t>dx.doi.org.ezproxy.liberty.edu</a:t>
            </a:r>
            <a:r>
              <a:rPr lang="en-US" sz="1200" dirty="0"/>
              <a:t>/10.1007/s10943-010-940</a:t>
            </a:r>
          </a:p>
        </p:txBody>
      </p:sp>
    </p:spTree>
    <p:extLst>
      <p:ext uri="{BB962C8B-B14F-4D97-AF65-F5344CB8AC3E}">
        <p14:creationId xmlns:p14="http://schemas.microsoft.com/office/powerpoint/2010/main" val="8057151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Centering prayer: Group Work</a:t>
            </a:r>
          </a:p>
        </p:txBody>
      </p:sp>
      <p:sp>
        <p:nvSpPr>
          <p:cNvPr id="3" name="Content Placeholder 2"/>
          <p:cNvSpPr>
            <a:spLocks noGrp="1"/>
          </p:cNvSpPr>
          <p:nvPr>
            <p:ph idx="1"/>
          </p:nvPr>
        </p:nvSpPr>
        <p:spPr>
          <a:xfrm>
            <a:off x="1451579" y="2014538"/>
            <a:ext cx="9335484" cy="3986212"/>
          </a:xfrm>
        </p:spPr>
        <p:txBody>
          <a:bodyPr>
            <a:normAutofit fontScale="70000" lnSpcReduction="20000"/>
          </a:bodyPr>
          <a:lstStyle/>
          <a:p>
            <a:pPr marL="0" indent="0">
              <a:buNone/>
            </a:pPr>
            <a:r>
              <a:rPr lang="en-US" sz="2900" b="1" i="1" dirty="0"/>
              <a:t>Process of centering prayer</a:t>
            </a:r>
          </a:p>
          <a:p>
            <a:r>
              <a:rPr lang="en-US" sz="2900" dirty="0"/>
              <a:t>Quieting of thoughts and focusing on the </a:t>
            </a:r>
          </a:p>
          <a:p>
            <a:pPr marL="0" indent="0">
              <a:buNone/>
            </a:pPr>
            <a:r>
              <a:rPr lang="en-US" sz="2900" dirty="0"/>
              <a:t>    inner-dwelling faith in God</a:t>
            </a:r>
          </a:p>
          <a:p>
            <a:r>
              <a:rPr lang="en-US" sz="2900" dirty="0"/>
              <a:t>Choosing a single (sacred) word that reflects </a:t>
            </a:r>
          </a:p>
          <a:p>
            <a:pPr marL="0" indent="0">
              <a:buNone/>
            </a:pPr>
            <a:r>
              <a:rPr lang="en-US" sz="2900" dirty="0"/>
              <a:t>    the faithful love of God </a:t>
            </a:r>
          </a:p>
          <a:p>
            <a:r>
              <a:rPr lang="en-US" sz="2900" dirty="0"/>
              <a:t>Sitting in silence for about 20 minutes</a:t>
            </a:r>
          </a:p>
          <a:p>
            <a:r>
              <a:rPr lang="en-US" sz="2900" dirty="0"/>
              <a:t>Refocusing on God’s presence via the sacred </a:t>
            </a:r>
          </a:p>
          <a:p>
            <a:pPr marL="0" indent="0">
              <a:buNone/>
            </a:pPr>
            <a:r>
              <a:rPr lang="en-US" sz="2900" dirty="0"/>
              <a:t>   word when one’s awareness is drawn away</a:t>
            </a:r>
          </a:p>
          <a:p>
            <a:pPr marL="0" indent="0">
              <a:buNone/>
            </a:pPr>
            <a:r>
              <a:rPr lang="en-US" sz="1700" dirty="0" err="1"/>
              <a:t>Knabb</a:t>
            </a:r>
            <a:r>
              <a:rPr lang="en-US" sz="1700" dirty="0"/>
              <a:t>, J. J. (2012). Centering prayer as an alternative to mindfulness-based cognitive therapy for depression relapse prevention.</a:t>
            </a:r>
            <a:r>
              <a:rPr lang="en-US" sz="1700" i="1" dirty="0"/>
              <a:t> Journal of Religion and </a:t>
            </a:r>
            <a:r>
              <a:rPr lang="en-US" sz="1700" i="1" dirty="0" smtClean="0"/>
              <a:t>	Health</a:t>
            </a:r>
            <a:r>
              <a:rPr lang="en-US" sz="1700" i="1" dirty="0"/>
              <a:t>, 51</a:t>
            </a:r>
            <a:r>
              <a:rPr lang="en-US" sz="1700" dirty="0"/>
              <a:t>(3), 908-24. </a:t>
            </a:r>
            <a:r>
              <a:rPr lang="en-US" sz="1700" dirty="0" err="1"/>
              <a:t>doi:http</a:t>
            </a:r>
            <a:r>
              <a:rPr lang="en-US" sz="1700" dirty="0"/>
              <a:t>://</a:t>
            </a:r>
            <a:r>
              <a:rPr lang="en-US" sz="1700" dirty="0" err="1"/>
              <a:t>dx.doi.org.ezproxy.liberty.edu</a:t>
            </a:r>
            <a:r>
              <a:rPr lang="en-US" sz="1700" dirty="0"/>
              <a:t>/10.1007/s10943-010-940</a:t>
            </a:r>
          </a:p>
          <a:p>
            <a:pPr marL="457200" indent="-457200">
              <a:buAutoNum type="arabicPeriod"/>
            </a:pPr>
            <a:endParaRPr lang="en-US" sz="1300" dirty="0"/>
          </a:p>
          <a:p>
            <a:pPr marL="457200" indent="-457200">
              <a:buAutoNum type="arabicPeriod"/>
            </a:pPr>
            <a:endParaRPr lang="en-US" dirty="0"/>
          </a:p>
        </p:txBody>
      </p:sp>
      <p:pic>
        <p:nvPicPr>
          <p:cNvPr id="1026" name="Picture 2" descr="http://1.bp.blogspot.com/-h0OrrTMc5ME/ULMCeYT6nHI/AAAAAAAADBs/XEu8O5y4GCA/s1600/Spiral+Shell+Insi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6525" y="2014538"/>
            <a:ext cx="4300538" cy="2859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0530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Centering prayer: Group Work</a:t>
            </a:r>
          </a:p>
        </p:txBody>
      </p:sp>
      <p:sp>
        <p:nvSpPr>
          <p:cNvPr id="3" name="Content Placeholder 2"/>
          <p:cNvSpPr>
            <a:spLocks noGrp="1"/>
          </p:cNvSpPr>
          <p:nvPr>
            <p:ph idx="1"/>
          </p:nvPr>
        </p:nvSpPr>
        <p:spPr/>
        <p:txBody>
          <a:bodyPr>
            <a:normAutofit lnSpcReduction="10000"/>
          </a:bodyPr>
          <a:lstStyle/>
          <a:p>
            <a:r>
              <a:rPr lang="en-US" dirty="0"/>
              <a:t>Closing in prayer, such as “Our Father”, </a:t>
            </a:r>
          </a:p>
          <a:p>
            <a:pPr marL="0" indent="0">
              <a:buNone/>
            </a:pPr>
            <a:r>
              <a:rPr lang="en-US" dirty="0"/>
              <a:t>    after taking a few minutes to come </a:t>
            </a:r>
          </a:p>
          <a:p>
            <a:pPr marL="0" indent="0">
              <a:buNone/>
            </a:pPr>
            <a:r>
              <a:rPr lang="en-US" dirty="0"/>
              <a:t>    out of meditation </a:t>
            </a:r>
          </a:p>
          <a:p>
            <a:pPr marL="0" indent="0">
              <a:buNone/>
            </a:pPr>
            <a:endParaRPr lang="en-US" dirty="0"/>
          </a:p>
          <a:p>
            <a:pPr marL="0" indent="0">
              <a:buNone/>
            </a:pPr>
            <a:endParaRPr lang="en-US" dirty="0"/>
          </a:p>
          <a:p>
            <a:pPr marL="0" indent="0">
              <a:buNone/>
            </a:pPr>
            <a:endParaRPr lang="en-US" dirty="0"/>
          </a:p>
          <a:p>
            <a:pPr marL="0" indent="0">
              <a:buNone/>
            </a:pPr>
            <a:r>
              <a:rPr lang="en-US" sz="1200" dirty="0" err="1"/>
              <a:t>Knabb</a:t>
            </a:r>
            <a:r>
              <a:rPr lang="en-US" sz="1200" dirty="0"/>
              <a:t>, J. J. (2012). Centering prayer as an alternative to mindfulness-based cognitive therapy for depression relapse prevention.</a:t>
            </a:r>
            <a:r>
              <a:rPr lang="en-US" sz="1200" i="1" dirty="0"/>
              <a:t> Journal of Religion and </a:t>
            </a:r>
            <a:r>
              <a:rPr lang="en-US" sz="1200" i="1" dirty="0" smtClean="0"/>
              <a:t>	Health</a:t>
            </a:r>
            <a:r>
              <a:rPr lang="en-US" sz="1200" i="1" dirty="0"/>
              <a:t>, 51</a:t>
            </a:r>
            <a:r>
              <a:rPr lang="en-US" sz="1200" dirty="0"/>
              <a:t>(3), 908-24. </a:t>
            </a:r>
            <a:r>
              <a:rPr lang="en-US" sz="1200" dirty="0" err="1"/>
              <a:t>doi:http</a:t>
            </a:r>
            <a:r>
              <a:rPr lang="en-US" sz="1200" dirty="0"/>
              <a:t>://</a:t>
            </a:r>
            <a:r>
              <a:rPr lang="en-US" sz="1200" dirty="0" err="1"/>
              <a:t>dx.doi.org.ezproxy.liberty.edu</a:t>
            </a:r>
            <a:r>
              <a:rPr lang="en-US" sz="1200" dirty="0"/>
              <a:t>/10.1007/s10943-010-940</a:t>
            </a:r>
          </a:p>
        </p:txBody>
      </p:sp>
    </p:spTree>
    <p:extLst>
      <p:ext uri="{BB962C8B-B14F-4D97-AF65-F5344CB8AC3E}">
        <p14:creationId xmlns:p14="http://schemas.microsoft.com/office/powerpoint/2010/main" val="14541880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Discussion Questions</a:t>
            </a:r>
          </a:p>
        </p:txBody>
      </p:sp>
      <p:sp>
        <p:nvSpPr>
          <p:cNvPr id="3" name="Content Placeholder 2"/>
          <p:cNvSpPr>
            <a:spLocks noGrp="1"/>
          </p:cNvSpPr>
          <p:nvPr>
            <p:ph idx="1"/>
          </p:nvPr>
        </p:nvSpPr>
        <p:spPr>
          <a:xfrm>
            <a:off x="1451579" y="2015732"/>
            <a:ext cx="9603275" cy="3775468"/>
          </a:xfrm>
        </p:spPr>
        <p:txBody>
          <a:bodyPr>
            <a:normAutofit fontScale="92500"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i="1" dirty="0"/>
              <a:t>Doctoral Professional Identity</a:t>
            </a: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b="1" i="1" dirty="0"/>
          </a:p>
          <a:p>
            <a:pPr marL="0" marR="0" lvl="0" indent="0" defTabSz="914400" eaLnBrk="1" fontAlgn="auto" latinLnBrk="0" hangingPunct="1">
              <a:lnSpc>
                <a:spcPct val="100000"/>
              </a:lnSpc>
              <a:spcBef>
                <a:spcPts val="0"/>
              </a:spcBef>
              <a:spcAft>
                <a:spcPts val="0"/>
              </a:spcAft>
              <a:buClrTx/>
              <a:buSzTx/>
              <a:buFontTx/>
              <a:buNone/>
              <a:tabLst/>
              <a:defRPr/>
            </a:pPr>
            <a:r>
              <a:rPr lang="en-US" dirty="0"/>
              <a:t>How do you see the integration of spirituality and religion into CACREP </a:t>
            </a:r>
            <a:r>
              <a:rPr lang="en-US" i="1" dirty="0"/>
              <a:t>Professional Identity Group Counseling</a:t>
            </a:r>
            <a:r>
              <a:rPr lang="en-US" dirty="0"/>
              <a:t> standards impacting:</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457200" marR="0" lvl="0" indent="-457200" defTabSz="914400" eaLnBrk="1" fontAlgn="auto" latinLnBrk="0" hangingPunct="1">
              <a:lnSpc>
                <a:spcPct val="100000"/>
              </a:lnSpc>
              <a:spcBef>
                <a:spcPts val="0"/>
              </a:spcBef>
              <a:spcAft>
                <a:spcPts val="0"/>
              </a:spcAft>
              <a:buClrTx/>
              <a:buSzTx/>
              <a:buFontTx/>
              <a:buAutoNum type="arabicPeriod"/>
              <a:tabLst/>
              <a:defRPr/>
            </a:pPr>
            <a:r>
              <a:rPr lang="en-US" dirty="0"/>
              <a:t>the conceptualization of clients from multiple theoretical perspectives?</a:t>
            </a:r>
          </a:p>
          <a:p>
            <a:pPr marL="457200" marR="0" lvl="0" indent="-457200" defTabSz="914400" eaLnBrk="1" fontAlgn="auto" latinLnBrk="0" hangingPunct="1">
              <a:lnSpc>
                <a:spcPct val="100000"/>
              </a:lnSpc>
              <a:spcBef>
                <a:spcPts val="0"/>
              </a:spcBef>
              <a:spcAft>
                <a:spcPts val="0"/>
              </a:spcAft>
              <a:buClrTx/>
              <a:buSzTx/>
              <a:buFontTx/>
              <a:buAutoNum type="arabicPeriod"/>
              <a:tabLst/>
              <a:defRPr/>
            </a:pPr>
            <a:r>
              <a:rPr lang="en-US" dirty="0"/>
              <a:t>ethical and culturally relevant counseling in multiple settings?</a:t>
            </a:r>
          </a:p>
          <a:p>
            <a:pPr marL="457200" marR="0" lvl="0" indent="-457200" defTabSz="914400" eaLnBrk="1" fontAlgn="auto" latinLnBrk="0" hangingPunct="1">
              <a:lnSpc>
                <a:spcPct val="100000"/>
              </a:lnSpc>
              <a:spcBef>
                <a:spcPts val="0"/>
              </a:spcBef>
              <a:spcAft>
                <a:spcPts val="0"/>
              </a:spcAft>
              <a:buClrTx/>
              <a:buSzTx/>
              <a:buFontTx/>
              <a:buAutoNum type="arabicPeriod"/>
              <a:tabLst/>
              <a:defRPr/>
            </a:pPr>
            <a:r>
              <a:rPr lang="en-US" dirty="0"/>
              <a:t>ethical and culturally relevant strategies used in counselor preparation?</a:t>
            </a:r>
          </a:p>
          <a:p>
            <a:pPr marL="457200" marR="0" lvl="0" indent="-457200" defTabSz="914400" eaLnBrk="1" fontAlgn="auto" latinLnBrk="0" hangingPunct="1">
              <a:lnSpc>
                <a:spcPct val="100000"/>
              </a:lnSpc>
              <a:spcBef>
                <a:spcPts val="0"/>
              </a:spcBef>
              <a:spcAft>
                <a:spcPts val="0"/>
              </a:spcAft>
              <a:buClrTx/>
              <a:buSzTx/>
              <a:buFontTx/>
              <a:buAutoNum type="arabicPeriod"/>
              <a:tabLst/>
              <a:defRPr/>
            </a:pPr>
            <a:r>
              <a:rPr lang="en-US" dirty="0"/>
              <a:t>the role of counselors and counselor educators advocating on behalf of the profession and professional identity?</a:t>
            </a:r>
          </a:p>
          <a:p>
            <a:pPr marL="457200" marR="0" lvl="0" indent="-457200" defTabSz="914400" eaLnBrk="1" fontAlgn="auto" latinLnBrk="0" hangingPunct="1">
              <a:lnSpc>
                <a:spcPct val="100000"/>
              </a:lnSpc>
              <a:spcBef>
                <a:spcPts val="0"/>
              </a:spcBef>
              <a:spcAft>
                <a:spcPts val="0"/>
              </a:spcAft>
              <a:buClrTx/>
              <a:buSzTx/>
              <a:buFontTx/>
              <a:buAutoNum type="arabicPeriod"/>
              <a:tabLst/>
              <a:defRPr/>
            </a:pPr>
            <a:r>
              <a:rPr lang="en-US" dirty="0"/>
              <a:t>ethical and culturally relevant leadership and advocacy practices?</a:t>
            </a:r>
          </a:p>
          <a:p>
            <a:pPr marL="0" marR="0" lvl="0" indent="0" defTabSz="914400" eaLnBrk="1" fontAlgn="auto" latinLnBrk="0" hangingPunct="1">
              <a:lnSpc>
                <a:spcPct val="100000"/>
              </a:lnSpc>
              <a:spcBef>
                <a:spcPts val="0"/>
              </a:spcBef>
              <a:spcAft>
                <a:spcPts val="0"/>
              </a:spcAft>
              <a:buClrTx/>
              <a:buSzTx/>
              <a:buNone/>
              <a:tabLst/>
              <a:defRPr/>
            </a:pPr>
            <a:endParaRPr lang="en-US" dirty="0"/>
          </a:p>
          <a:p>
            <a:pPr marL="0" indent="0">
              <a:lnSpc>
                <a:spcPct val="100000"/>
              </a:lnSpc>
              <a:spcBef>
                <a:spcPts val="0"/>
              </a:spcBef>
              <a:buClrTx/>
              <a:buSzTx/>
              <a:buNone/>
            </a:pPr>
            <a:r>
              <a:rPr lang="en-US" sz="1300" dirty="0"/>
              <a:t>Council for the Accreditation of Counseling and Educational Related Programs. (2015). </a:t>
            </a:r>
            <a:r>
              <a:rPr lang="en-US" sz="1300" i="1" dirty="0"/>
              <a:t>2016 CACREP standards. </a:t>
            </a:r>
            <a:r>
              <a:rPr lang="en-US" sz="1300" dirty="0"/>
              <a:t>Retrieved </a:t>
            </a:r>
            <a:r>
              <a:rPr lang="en-US" sz="1300" dirty="0" smtClean="0"/>
              <a:t>from</a:t>
            </a:r>
            <a:endParaRPr lang="en-US" sz="1300" dirty="0"/>
          </a:p>
          <a:p>
            <a:pPr marL="0" indent="0">
              <a:lnSpc>
                <a:spcPct val="100000"/>
              </a:lnSpc>
              <a:spcBef>
                <a:spcPts val="0"/>
              </a:spcBef>
              <a:buClrTx/>
              <a:buSzTx/>
              <a:buNone/>
              <a:defRPr/>
            </a:pPr>
            <a:r>
              <a:rPr lang="en-US" sz="1300" dirty="0"/>
              <a:t>	</a:t>
            </a:r>
            <a:r>
              <a:rPr lang="en-US" sz="1300" dirty="0">
                <a:hlinkClick r:id="rId2"/>
              </a:rPr>
              <a:t>https://www.cacrep.org/wp-content/uploads/2018/05/2016-Standards-with-Glossary-5.3.2018.pdf</a:t>
            </a:r>
            <a:endParaRPr lang="en-US" sz="1300"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8497535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Autofit/>
          </a:bodyPr>
          <a:lstStyle/>
          <a:p>
            <a:pPr marL="0" indent="-457200">
              <a:buNone/>
            </a:pPr>
            <a:r>
              <a:rPr lang="en-US" sz="1400" dirty="0"/>
              <a:t>American Counseling Association. (2014). </a:t>
            </a:r>
            <a:r>
              <a:rPr lang="en-US" sz="1400" i="1" dirty="0"/>
              <a:t>ACA code of ethics</a:t>
            </a:r>
            <a:r>
              <a:rPr lang="en-US" sz="1400" dirty="0"/>
              <a:t>. Retrieved from </a:t>
            </a:r>
            <a:r>
              <a:rPr lang="en-US" sz="1400" u="sng" dirty="0"/>
              <a:t>http://www.counseling.org/docs/ethics/2014-aca-code-</a:t>
            </a:r>
            <a:r>
              <a:rPr lang="en-US" sz="1400" dirty="0"/>
              <a:t>	</a:t>
            </a:r>
            <a:r>
              <a:rPr lang="en-US" sz="1400" u="sng" dirty="0"/>
              <a:t>of-ethics.pdf</a:t>
            </a:r>
          </a:p>
          <a:p>
            <a:pPr marL="0" indent="-457200">
              <a:buNone/>
            </a:pPr>
            <a:r>
              <a:rPr lang="en-US" sz="1400" dirty="0"/>
              <a:t>Anderson, M. L., Sylvan, A. L., &amp; Sheets, R. L. (2014). Experiential group training: An exploration of student perceptions. </a:t>
            </a:r>
            <a:r>
              <a:rPr lang="en-US" sz="1400" i="1" dirty="0"/>
              <a:t>Ideas and 	Research You Can Use: VISTAS Online</a:t>
            </a:r>
            <a:r>
              <a:rPr lang="en-US" sz="1400" dirty="0"/>
              <a:t>, </a:t>
            </a:r>
            <a:r>
              <a:rPr lang="en-US" sz="1400" i="1" dirty="0"/>
              <a:t>2014</a:t>
            </a:r>
            <a:r>
              <a:rPr lang="en-US" sz="1400" dirty="0"/>
              <a:t>, 1-22</a:t>
            </a:r>
            <a:endParaRPr lang="en-US" sz="1400" u="sng" dirty="0"/>
          </a:p>
          <a:p>
            <a:pPr marL="0" indent="-457200">
              <a:buNone/>
            </a:pPr>
            <a:r>
              <a:rPr lang="en-US" sz="1400" dirty="0"/>
              <a:t>Association for Spiritual, Ethical, and Religious Values in Counseling. (2019). </a:t>
            </a:r>
            <a:r>
              <a:rPr lang="en-US" sz="1400" i="1" dirty="0"/>
              <a:t>Competencies for addressing spiritual and religious issues in 	counseling.  </a:t>
            </a:r>
            <a:r>
              <a:rPr lang="en-US" sz="1400" dirty="0"/>
              <a:t>Retrieved from </a:t>
            </a:r>
            <a:r>
              <a:rPr lang="en-US" sz="1400" u="sng" dirty="0"/>
              <a:t>http://www.aservic.org/wp-content/uploads/2017/02/ASERVIC-Spiritual-</a:t>
            </a:r>
            <a:r>
              <a:rPr lang="en-US" sz="1400" dirty="0"/>
              <a:t>	</a:t>
            </a:r>
            <a:r>
              <a:rPr lang="en-US" sz="1400" u="sng" dirty="0"/>
              <a:t>Competencies_FINAL.pdf</a:t>
            </a:r>
          </a:p>
          <a:p>
            <a:pPr marL="0" indent="-457200">
              <a:buNone/>
            </a:pPr>
            <a:r>
              <a:rPr lang="en-US" sz="1400" dirty="0"/>
              <a:t>Barlow, S. H. (2004). A strategic three-year plan to teach beginning, intermediate, and advanced group skills. </a:t>
            </a:r>
            <a:r>
              <a:rPr lang="en-US" sz="1400" i="1" dirty="0"/>
              <a:t>The Journal for Specialists 	in Group Work</a:t>
            </a:r>
            <a:r>
              <a:rPr lang="en-US" sz="1400" dirty="0"/>
              <a:t>, </a:t>
            </a:r>
            <a:r>
              <a:rPr lang="en-US" sz="1400" i="1" dirty="0"/>
              <a:t>29</a:t>
            </a:r>
            <a:r>
              <a:rPr lang="en-US" sz="1400" dirty="0"/>
              <a:t>(1), 113-126.</a:t>
            </a:r>
            <a:endParaRPr lang="en-US" sz="1400" u="sng" dirty="0"/>
          </a:p>
          <a:p>
            <a:pPr marL="0" indent="-457200">
              <a:buNone/>
            </a:pPr>
            <a:r>
              <a:rPr lang="en-US" sz="1400" dirty="0" err="1"/>
              <a:t>Bohecker</a:t>
            </a:r>
            <a:r>
              <a:rPr lang="en-US" sz="1400" dirty="0"/>
              <a:t>, L., </a:t>
            </a:r>
            <a:r>
              <a:rPr lang="en-US" sz="1400" dirty="0" err="1"/>
              <a:t>Schellenberg</a:t>
            </a:r>
            <a:r>
              <a:rPr lang="en-US" sz="1400" dirty="0"/>
              <a:t>, R., &amp; </a:t>
            </a:r>
            <a:r>
              <a:rPr lang="en-US" sz="1400" dirty="0" err="1"/>
              <a:t>Silvey</a:t>
            </a:r>
            <a:r>
              <a:rPr lang="en-US" sz="1400" dirty="0"/>
              <a:t>, J. (2017). Spirituality and religion : The ninth CACREP core curriculum area. </a:t>
            </a:r>
            <a:r>
              <a:rPr lang="en-US" sz="1400" i="1" dirty="0"/>
              <a:t>Counseling and 	Values, 62</a:t>
            </a:r>
            <a:r>
              <a:rPr lang="en-US" sz="1400" dirty="0"/>
              <a:t>(2)</a:t>
            </a:r>
            <a:r>
              <a:rPr lang="en-US" sz="1400" i="1" dirty="0"/>
              <a:t>,</a:t>
            </a:r>
            <a:r>
              <a:rPr lang="en-US" sz="1400" dirty="0"/>
              <a:t> 128-143.  </a:t>
            </a:r>
            <a:r>
              <a:rPr lang="en-US" sz="1400" dirty="0">
                <a:hlinkClick r:id="rId2"/>
              </a:rPr>
              <a:t>http://dx.doi.org.ezproxy.liberty.edu/10.1002/cvj.12055</a:t>
            </a:r>
            <a:endParaRPr lang="en-US" sz="1400" dirty="0"/>
          </a:p>
          <a:p>
            <a:pPr marL="0" indent="-457200">
              <a:buNone/>
            </a:pPr>
            <a:r>
              <a:rPr lang="en-US" sz="1400" dirty="0"/>
              <a:t>Burke, M. T. (1998–1999, Winter). From the chair. </a:t>
            </a:r>
            <a:r>
              <a:rPr lang="en-US" sz="1400" i="1" dirty="0"/>
              <a:t>The CACREP Connection, </a:t>
            </a:r>
            <a:r>
              <a:rPr lang="en-US" sz="1400" dirty="0"/>
              <a:t>p. 2.     </a:t>
            </a:r>
          </a:p>
        </p:txBody>
      </p:sp>
    </p:spTree>
    <p:extLst>
      <p:ext uri="{BB962C8B-B14F-4D97-AF65-F5344CB8AC3E}">
        <p14:creationId xmlns:p14="http://schemas.microsoft.com/office/powerpoint/2010/main" val="6705878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70000" lnSpcReduction="20000"/>
          </a:bodyPr>
          <a:lstStyle/>
          <a:p>
            <a:pPr marL="0" indent="-457200">
              <a:buNone/>
            </a:pPr>
            <a:r>
              <a:rPr lang="en-US" dirty="0">
                <a:latin typeface="+mj-lt"/>
              </a:rPr>
              <a:t>Council for the Accreditation of Counseling and Educational Related Programs. (2015). </a:t>
            </a:r>
            <a:r>
              <a:rPr lang="en-US" i="1" dirty="0">
                <a:latin typeface="+mj-lt"/>
              </a:rPr>
              <a:t>2016 CACREP standards. </a:t>
            </a:r>
            <a:r>
              <a:rPr lang="en-US" dirty="0">
                <a:latin typeface="+mj-lt"/>
              </a:rPr>
              <a:t>Retrieved from 	https://www.cacrep.org/wp-content/uploads/2018/05/2016-Standards-with-Glossary-5.3.2018.pdf</a:t>
            </a:r>
          </a:p>
          <a:p>
            <a:pPr marL="0" indent="-457200">
              <a:buNone/>
            </a:pPr>
            <a:r>
              <a:rPr lang="en-US" dirty="0">
                <a:latin typeface="+mj-lt"/>
              </a:rPr>
              <a:t>Council for the Accreditation of Counseling and Related Educational Programs. (2019).</a:t>
            </a:r>
            <a:r>
              <a:rPr lang="en-US" i="1" dirty="0">
                <a:latin typeface="+mj-lt"/>
              </a:rPr>
              <a:t> About CACREP. </a:t>
            </a:r>
            <a:r>
              <a:rPr lang="en-US" dirty="0">
                <a:latin typeface="+mj-lt"/>
              </a:rPr>
              <a:t>Retrieved from 	https://www.cacrep.org/about-cacrep/</a:t>
            </a:r>
          </a:p>
          <a:p>
            <a:pPr marL="0" indent="-457200">
              <a:buNone/>
            </a:pPr>
            <a:r>
              <a:rPr lang="en-US" dirty="0">
                <a:latin typeface="+mj-lt"/>
              </a:rPr>
              <a:t>Davenport, D. S. (2004). Ethical issues in the teaching of group counseling. </a:t>
            </a:r>
            <a:r>
              <a:rPr lang="en-US" i="1" dirty="0">
                <a:latin typeface="+mj-lt"/>
              </a:rPr>
              <a:t>The Journal for Specialists in Group Work</a:t>
            </a:r>
            <a:r>
              <a:rPr lang="en-US" dirty="0">
                <a:latin typeface="+mj-lt"/>
              </a:rPr>
              <a:t>, </a:t>
            </a:r>
            <a:r>
              <a:rPr lang="en-US" i="1" dirty="0">
                <a:latin typeface="+mj-lt"/>
              </a:rPr>
              <a:t>29</a:t>
            </a:r>
            <a:r>
              <a:rPr lang="en-US" dirty="0">
                <a:latin typeface="+mj-lt"/>
              </a:rPr>
              <a:t>(1), 43-49.</a:t>
            </a:r>
          </a:p>
          <a:p>
            <a:pPr marL="0" indent="-457200">
              <a:buNone/>
            </a:pPr>
            <a:r>
              <a:rPr lang="en-US" dirty="0">
                <a:latin typeface="+mj-lt"/>
              </a:rPr>
              <a:t>Gladding, S. T. (1994). </a:t>
            </a:r>
            <a:r>
              <a:rPr lang="en-US" i="1" dirty="0">
                <a:latin typeface="+mj-lt"/>
              </a:rPr>
              <a:t>Effective Group Counseling</a:t>
            </a:r>
            <a:r>
              <a:rPr lang="en-US" dirty="0">
                <a:latin typeface="+mj-lt"/>
              </a:rPr>
              <a:t>. ERIC/CASS, School of Education, University of North Carolina at Greensboro, 101 	Park Bldg., Greensboro, NC 27412-5001.</a:t>
            </a:r>
          </a:p>
          <a:p>
            <a:pPr marL="0" indent="-457200">
              <a:buNone/>
            </a:pPr>
            <a:r>
              <a:rPr lang="en-US" dirty="0" err="1">
                <a:latin typeface="+mj-lt"/>
              </a:rPr>
              <a:t>Knabb</a:t>
            </a:r>
            <a:r>
              <a:rPr lang="en-US" dirty="0">
                <a:latin typeface="+mj-lt"/>
              </a:rPr>
              <a:t>, J. J. (2012). Centering prayer as an alternative to mindfulness-based cognitive therapy for depression relapse 	prevention.</a:t>
            </a:r>
            <a:r>
              <a:rPr lang="en-US" i="1" dirty="0">
                <a:latin typeface="+mj-lt"/>
              </a:rPr>
              <a:t> Journal of Religion and Health, 51</a:t>
            </a:r>
            <a:r>
              <a:rPr lang="en-US" dirty="0">
                <a:latin typeface="+mj-lt"/>
              </a:rPr>
              <a:t>(3), 908-24. </a:t>
            </a:r>
            <a:r>
              <a:rPr lang="en-US" dirty="0" err="1">
                <a:latin typeface="+mj-lt"/>
              </a:rPr>
              <a:t>doi:http</a:t>
            </a:r>
            <a:r>
              <a:rPr lang="en-US" dirty="0">
                <a:latin typeface="+mj-lt"/>
              </a:rPr>
              <a:t>://dx.doi.org.ezproxy.liberty.edu/10.1007/s10943-010-	940</a:t>
            </a:r>
          </a:p>
          <a:p>
            <a:pPr marL="0" indent="-457200">
              <a:buNone/>
            </a:pPr>
            <a:r>
              <a:rPr lang="en-US" dirty="0">
                <a:latin typeface="+mj-lt"/>
              </a:rPr>
              <a:t>Reilly, B. (2016). Mindfulness infusion through CACREP standards. </a:t>
            </a:r>
            <a:r>
              <a:rPr lang="en-US" i="1" dirty="0">
                <a:latin typeface="+mj-lt"/>
              </a:rPr>
              <a:t>Journal of Creativity in Mental Health, 11</a:t>
            </a:r>
            <a:r>
              <a:rPr lang="en-US" dirty="0">
                <a:latin typeface="+mj-lt"/>
              </a:rPr>
              <a:t>(2), 213-224. 	</a:t>
            </a:r>
            <a:r>
              <a:rPr lang="mr-IN" dirty="0">
                <a:latin typeface="+mj-lt"/>
              </a:rPr>
              <a:t>https://doi.org/10.1080/15401383.2016.1139482 </a:t>
            </a:r>
          </a:p>
        </p:txBody>
      </p:sp>
    </p:spTree>
    <p:extLst>
      <p:ext uri="{BB962C8B-B14F-4D97-AF65-F5344CB8AC3E}">
        <p14:creationId xmlns:p14="http://schemas.microsoft.com/office/powerpoint/2010/main" val="1058305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ACA code of ethics</a:t>
            </a:r>
          </a:p>
        </p:txBody>
      </p:sp>
      <p:sp>
        <p:nvSpPr>
          <p:cNvPr id="3" name="Content Placeholder 2"/>
          <p:cNvSpPr>
            <a:spLocks noGrp="1"/>
          </p:cNvSpPr>
          <p:nvPr>
            <p:ph idx="1"/>
          </p:nvPr>
        </p:nvSpPr>
        <p:spPr/>
        <p:txBody>
          <a:bodyPr>
            <a:normAutofit lnSpcReduction="10000"/>
          </a:bodyPr>
          <a:lstStyle/>
          <a:p>
            <a:r>
              <a:rPr lang="en-US" dirty="0"/>
              <a:t>B.4.a. Group Work </a:t>
            </a:r>
          </a:p>
          <a:p>
            <a:pPr lvl="1"/>
            <a:r>
              <a:rPr lang="en-US" dirty="0"/>
              <a:t>In group work, counselors clearly explain the importance and parameters of confidentiality for the specific group. </a:t>
            </a:r>
          </a:p>
          <a:p>
            <a:pPr lvl="1"/>
            <a:endParaRPr lang="en-US" dirty="0"/>
          </a:p>
          <a:p>
            <a:pPr lvl="1"/>
            <a:endParaRPr lang="en-US" dirty="0"/>
          </a:p>
          <a:p>
            <a:pPr lvl="1"/>
            <a:endParaRPr lang="en-US" dirty="0"/>
          </a:p>
          <a:p>
            <a:pPr lvl="1"/>
            <a:endParaRPr lang="en-US" dirty="0"/>
          </a:p>
          <a:p>
            <a:pPr lvl="1"/>
            <a:endParaRPr lang="en-US" dirty="0"/>
          </a:p>
          <a:p>
            <a:pPr marL="0" lvl="0" indent="0">
              <a:buClr>
                <a:srgbClr val="B71E42"/>
              </a:buClr>
              <a:buNone/>
            </a:pPr>
            <a:r>
              <a:rPr lang="en-US" sz="1200" dirty="0">
                <a:solidFill>
                  <a:prstClr val="black"/>
                </a:solidFill>
              </a:rPr>
              <a:t>American Counseling Association. (2014). ACA code of ethics. Retrieved from </a:t>
            </a:r>
            <a:r>
              <a:rPr lang="en-US" sz="1200" u="sng" dirty="0">
                <a:solidFill>
                  <a:prstClr val="black"/>
                </a:solidFill>
                <a:hlinkClick r:id="rId2"/>
              </a:rPr>
              <a:t>http://www.counseling.org/docs/ethics/2014-aca-code-of-ethics.pdf</a:t>
            </a:r>
            <a:endParaRPr lang="en-US" sz="1200" dirty="0">
              <a:solidFill>
                <a:prstClr val="black"/>
              </a:solidFill>
            </a:endParaRP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2529" y="3399603"/>
            <a:ext cx="5384632" cy="1216434"/>
          </a:xfrm>
          <a:prstGeom prst="rect">
            <a:avLst/>
          </a:prstGeom>
        </p:spPr>
      </p:pic>
    </p:spTree>
    <p:extLst>
      <p:ext uri="{BB962C8B-B14F-4D97-AF65-F5344CB8AC3E}">
        <p14:creationId xmlns:p14="http://schemas.microsoft.com/office/powerpoint/2010/main" val="9290919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a:bodyPr>
          <a:lstStyle/>
          <a:p>
            <a:pPr marL="0" indent="-457200">
              <a:buNone/>
            </a:pPr>
            <a:r>
              <a:rPr lang="en-US" sz="1400" dirty="0"/>
              <a:t>Reiner, S. M., &amp; </a:t>
            </a:r>
            <a:r>
              <a:rPr lang="en-US" sz="1400" dirty="0" err="1"/>
              <a:t>Dobmeier</a:t>
            </a:r>
            <a:r>
              <a:rPr lang="en-US" sz="1400" dirty="0"/>
              <a:t>, R. A. (2014). Counselor preparation and the Association for Spiritual, Ethical, and Religious Values in 	Counseling Competencies: An exploratory study. </a:t>
            </a:r>
            <a:r>
              <a:rPr lang="en-US" sz="1400" i="1" dirty="0"/>
              <a:t>Counseling and Values, 59, </a:t>
            </a:r>
            <a:r>
              <a:rPr lang="en-US" sz="1400" dirty="0"/>
              <a:t>192–207. doi:10.1002/j.2161-	007X.2014.00051.x </a:t>
            </a:r>
          </a:p>
          <a:p>
            <a:pPr marL="0" indent="-457200">
              <a:buNone/>
            </a:pPr>
            <a:r>
              <a:rPr lang="en-US" sz="1400" dirty="0"/>
              <a:t>Thomas, R. V., &amp; Pender, D. A. (2008).  Association for specialists in group work: Best practice guidelines 2007 revisions. </a:t>
            </a:r>
            <a:r>
              <a:rPr lang="en-US" sz="1400" i="1" dirty="0"/>
              <a:t>The Journal 	for Specialists in Group Work</a:t>
            </a:r>
            <a:r>
              <a:rPr lang="en-US" sz="1400" dirty="0"/>
              <a:t>, </a:t>
            </a:r>
            <a:r>
              <a:rPr lang="en-US" sz="1400" i="1" dirty="0"/>
              <a:t>33</a:t>
            </a:r>
            <a:r>
              <a:rPr lang="en-US" sz="1400" dirty="0"/>
              <a:t>(2), 111-117.</a:t>
            </a:r>
          </a:p>
          <a:p>
            <a:pPr marL="0" indent="-457200">
              <a:buNone/>
            </a:pPr>
            <a:r>
              <a:rPr lang="en-US" sz="1400" dirty="0"/>
              <a:t>Singh, A. A., Merchant, N., </a:t>
            </a:r>
            <a:r>
              <a:rPr lang="en-US" sz="1400" dirty="0" err="1"/>
              <a:t>Skudrzyk</a:t>
            </a:r>
            <a:r>
              <a:rPr lang="en-US" sz="1400" dirty="0"/>
              <a:t>, B., &amp; </a:t>
            </a:r>
            <a:r>
              <a:rPr lang="en-US" sz="1400" dirty="0" err="1"/>
              <a:t>Ingene</a:t>
            </a:r>
            <a:r>
              <a:rPr lang="en-US" sz="1400" dirty="0"/>
              <a:t>, D. (2012). Multicultural and social justice competence principles for group 	workers. </a:t>
            </a:r>
            <a:r>
              <a:rPr lang="en-US" sz="1400" i="1" dirty="0"/>
              <a:t>Association for Specialists in Group Work</a:t>
            </a:r>
            <a:r>
              <a:rPr lang="en-US" sz="1400" dirty="0"/>
              <a:t>.</a:t>
            </a:r>
          </a:p>
          <a:p>
            <a:pPr marL="0" indent="-457200">
              <a:buNone/>
            </a:pPr>
            <a:r>
              <a:rPr lang="en-US" sz="1400" dirty="0"/>
              <a:t>Wilson, F. R., </a:t>
            </a:r>
            <a:r>
              <a:rPr lang="en-US" sz="1400" dirty="0" err="1"/>
              <a:t>Rapin</a:t>
            </a:r>
            <a:r>
              <a:rPr lang="en-US" sz="1400" dirty="0"/>
              <a:t>, L. S., &amp; Haley-</a:t>
            </a:r>
            <a:r>
              <a:rPr lang="en-US" sz="1400" dirty="0" err="1"/>
              <a:t>Banez</a:t>
            </a:r>
            <a:r>
              <a:rPr lang="en-US" sz="1400" dirty="0"/>
              <a:t>, L. (2000).  Association for Specialists in Group Work: Professional standards for the 	training of group workers. </a:t>
            </a:r>
            <a:r>
              <a:rPr lang="en-US" sz="1400" i="1" dirty="0"/>
              <a:t>Journal for Specialists in Group Work</a:t>
            </a:r>
            <a:r>
              <a:rPr lang="en-US" sz="1400" dirty="0"/>
              <a:t>, </a:t>
            </a:r>
            <a:r>
              <a:rPr lang="en-US" sz="1400" i="1" dirty="0"/>
              <a:t>25</a:t>
            </a:r>
            <a:r>
              <a:rPr lang="en-US" sz="1400" dirty="0"/>
              <a:t>(4), 327-342.</a:t>
            </a:r>
          </a:p>
          <a:p>
            <a:endParaRPr lang="en-US" dirty="0"/>
          </a:p>
          <a:p>
            <a:endParaRPr lang="en-US" dirty="0"/>
          </a:p>
        </p:txBody>
      </p:sp>
    </p:spTree>
    <p:extLst>
      <p:ext uri="{BB962C8B-B14F-4D97-AF65-F5344CB8AC3E}">
        <p14:creationId xmlns:p14="http://schemas.microsoft.com/office/powerpoint/2010/main" val="1712214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 of ethics case study</a:t>
            </a:r>
          </a:p>
        </p:txBody>
      </p:sp>
      <p:sp>
        <p:nvSpPr>
          <p:cNvPr id="3" name="Content Placeholder 2"/>
          <p:cNvSpPr>
            <a:spLocks noGrp="1"/>
          </p:cNvSpPr>
          <p:nvPr>
            <p:ph idx="1"/>
          </p:nvPr>
        </p:nvSpPr>
        <p:spPr/>
        <p:txBody>
          <a:bodyPr/>
          <a:lstStyle/>
          <a:p>
            <a:r>
              <a:rPr lang="en-US" dirty="0"/>
              <a:t>You are leading a therapy group at a local Christian counseling agency. The stated goal of the group is to help individuals who have lost a loved one to suicide. During one session, a group member states that all those who commit suicide will “go to hell.” This begins to spark debate among the group members. Feeling singled out, the initial member states that they will discuss what transpired in group with their pastor in order to gain more information. </a:t>
            </a:r>
          </a:p>
        </p:txBody>
      </p:sp>
    </p:spTree>
    <p:extLst>
      <p:ext uri="{BB962C8B-B14F-4D97-AF65-F5344CB8AC3E}">
        <p14:creationId xmlns:p14="http://schemas.microsoft.com/office/powerpoint/2010/main" val="1138837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Association for Specialist in Group Work (ASGW)</a:t>
            </a:r>
            <a:br>
              <a:rPr lang="en-US" dirty="0"/>
            </a:br>
            <a:endParaRPr lang="en-US" dirty="0"/>
          </a:p>
        </p:txBody>
      </p:sp>
      <p:sp>
        <p:nvSpPr>
          <p:cNvPr id="3" name="Content Placeholder 2"/>
          <p:cNvSpPr>
            <a:spLocks noGrp="1"/>
          </p:cNvSpPr>
          <p:nvPr>
            <p:ph idx="1"/>
          </p:nvPr>
        </p:nvSpPr>
        <p:spPr/>
        <p:txBody>
          <a:bodyPr/>
          <a:lstStyle/>
          <a:p>
            <a:r>
              <a:rPr lang="en-US" dirty="0"/>
              <a:t>A division of the ACA</a:t>
            </a:r>
          </a:p>
          <a:p>
            <a:r>
              <a:rPr lang="en-US" dirty="0"/>
              <a:t>Published professional training standards for group counselors (1983), revised in 1990, and 2000</a:t>
            </a:r>
          </a:p>
          <a:p>
            <a:r>
              <a:rPr lang="en-US" dirty="0"/>
              <a:t>Published best practice guidelines 2007 </a:t>
            </a:r>
          </a:p>
          <a:p>
            <a:endParaRPr lang="en-US" dirty="0"/>
          </a:p>
          <a:p>
            <a:pPr marL="0" indent="0">
              <a:buNone/>
            </a:pP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3323" y="4247198"/>
            <a:ext cx="3314700" cy="1381125"/>
          </a:xfrm>
          <a:prstGeom prst="rect">
            <a:avLst/>
          </a:prstGeom>
        </p:spPr>
      </p:pic>
    </p:spTree>
    <p:extLst>
      <p:ext uri="{BB962C8B-B14F-4D97-AF65-F5344CB8AC3E}">
        <p14:creationId xmlns:p14="http://schemas.microsoft.com/office/powerpoint/2010/main" val="1429254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ASGW Professional Standards of Group workers</a:t>
            </a:r>
          </a:p>
        </p:txBody>
      </p:sp>
      <p:sp>
        <p:nvSpPr>
          <p:cNvPr id="3" name="Content Placeholder 2"/>
          <p:cNvSpPr>
            <a:spLocks noGrp="1"/>
          </p:cNvSpPr>
          <p:nvPr>
            <p:ph idx="1"/>
          </p:nvPr>
        </p:nvSpPr>
        <p:spPr>
          <a:xfrm>
            <a:off x="1451579" y="2015732"/>
            <a:ext cx="9603275" cy="3780157"/>
          </a:xfrm>
        </p:spPr>
        <p:txBody>
          <a:bodyPr>
            <a:normAutofit/>
          </a:bodyPr>
          <a:lstStyle/>
          <a:p>
            <a:r>
              <a:rPr lang="en-US" dirty="0"/>
              <a:t>Purpose: guidance to counselor training programs</a:t>
            </a:r>
          </a:p>
          <a:p>
            <a:pPr marL="0" indent="0">
              <a:buNone/>
            </a:pPr>
            <a:endParaRPr lang="en-US" dirty="0"/>
          </a:p>
          <a:p>
            <a:r>
              <a:rPr lang="en-US" dirty="0"/>
              <a:t>Defines two types of training</a:t>
            </a:r>
          </a:p>
          <a:p>
            <a:pPr lvl="1"/>
            <a:r>
              <a:rPr lang="en-US" dirty="0"/>
              <a:t>Core training</a:t>
            </a:r>
          </a:p>
          <a:p>
            <a:pPr lvl="1"/>
            <a:r>
              <a:rPr lang="en-US" dirty="0"/>
              <a:t>Specialist training</a:t>
            </a:r>
          </a:p>
          <a:p>
            <a:pPr marL="0" indent="0">
              <a:buNone/>
            </a:pPr>
            <a:endParaRPr lang="en-US" dirty="0"/>
          </a:p>
          <a:p>
            <a:pPr marL="0" indent="0">
              <a:buNone/>
            </a:pPr>
            <a:r>
              <a:rPr lang="en-US" sz="1400" dirty="0"/>
              <a:t>Wilson, F. R., </a:t>
            </a:r>
            <a:r>
              <a:rPr lang="en-US" sz="1400" dirty="0" err="1"/>
              <a:t>Rapin</a:t>
            </a:r>
            <a:r>
              <a:rPr lang="en-US" sz="1400" dirty="0"/>
              <a:t>, L. S., &amp; Haley-</a:t>
            </a:r>
            <a:r>
              <a:rPr lang="en-US" sz="1400" dirty="0" err="1"/>
              <a:t>Banez</a:t>
            </a:r>
            <a:r>
              <a:rPr lang="en-US" sz="1400" dirty="0"/>
              <a:t>, L. (2000). Association for Specialists in Group Work: Professional standards for the training of group </a:t>
            </a:r>
            <a:r>
              <a:rPr lang="en-US" sz="1400" dirty="0" smtClean="0"/>
              <a:t>workers</a:t>
            </a:r>
            <a:r>
              <a:rPr lang="en-US" sz="1400" dirty="0"/>
              <a:t>. </a:t>
            </a:r>
            <a:r>
              <a:rPr lang="en-US" sz="1400" i="1" dirty="0"/>
              <a:t>Journal for Specialists in Group Work</a:t>
            </a:r>
            <a:r>
              <a:rPr lang="en-US" sz="1400" dirty="0"/>
              <a:t>, </a:t>
            </a:r>
            <a:r>
              <a:rPr lang="en-US" sz="1400" i="1" dirty="0"/>
              <a:t>25</a:t>
            </a:r>
            <a:r>
              <a:rPr lang="en-US" sz="1400" dirty="0"/>
              <a:t>(4), 327-342.</a:t>
            </a:r>
          </a:p>
          <a:p>
            <a:pPr marL="457200" lvl="1"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7846" y="2352440"/>
            <a:ext cx="1905000" cy="1905000"/>
          </a:xfrm>
          <a:prstGeom prst="rect">
            <a:avLst/>
          </a:prstGeom>
        </p:spPr>
      </p:pic>
    </p:spTree>
    <p:extLst>
      <p:ext uri="{BB962C8B-B14F-4D97-AF65-F5344CB8AC3E}">
        <p14:creationId xmlns:p14="http://schemas.microsoft.com/office/powerpoint/2010/main" val="3351101678"/>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TM10001114[[fn=Gallery]]</Template>
  <TotalTime>6133</TotalTime>
  <Words>4465</Words>
  <Application>Microsoft Office PowerPoint</Application>
  <PresentationFormat>Widescreen</PresentationFormat>
  <Paragraphs>541</Paragraphs>
  <Slides>60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Arial</vt:lpstr>
      <vt:lpstr>Calibri</vt:lpstr>
      <vt:lpstr>Gill Sans MT</vt:lpstr>
      <vt:lpstr>Mangal</vt:lpstr>
      <vt:lpstr>Wingdings</vt:lpstr>
      <vt:lpstr>Gallery</vt:lpstr>
      <vt:lpstr>Standards of Training for Group Workers</vt:lpstr>
      <vt:lpstr>“Group leaders are not born. They are trained”</vt:lpstr>
      <vt:lpstr>Discussion</vt:lpstr>
      <vt:lpstr>Governing bodies</vt:lpstr>
      <vt:lpstr>American Counseling Association</vt:lpstr>
      <vt:lpstr>ACA code of ethics</vt:lpstr>
      <vt:lpstr>Code of ethics case study</vt:lpstr>
      <vt:lpstr>Association for Specialist in Group Work (ASGW) </vt:lpstr>
      <vt:lpstr>ASGW Professional Standards of Group workers</vt:lpstr>
      <vt:lpstr>Core training</vt:lpstr>
      <vt:lpstr>Core training Curriculum</vt:lpstr>
      <vt:lpstr>Specialization training</vt:lpstr>
      <vt:lpstr>Specialization training: Task/Work Group Facilitation </vt:lpstr>
      <vt:lpstr>Specialization training: Group Psychoeducation </vt:lpstr>
      <vt:lpstr>Specialization training: Group Counseling </vt:lpstr>
      <vt:lpstr>Specialization training: Group Psychotherapy  </vt:lpstr>
      <vt:lpstr>Specialization training curriculum </vt:lpstr>
      <vt:lpstr>Experiential Training</vt:lpstr>
      <vt:lpstr>ASGW Best practice guidelines</vt:lpstr>
      <vt:lpstr>Planning</vt:lpstr>
      <vt:lpstr>Performing</vt:lpstr>
      <vt:lpstr>Group Processing</vt:lpstr>
      <vt:lpstr>Special emphasis: Multicultural and social justice</vt:lpstr>
      <vt:lpstr>Special emphasis: Multicultural and social justice</vt:lpstr>
      <vt:lpstr>Special emphasis: Multicultural and social justice</vt:lpstr>
      <vt:lpstr>ASGW guidelines Case study</vt:lpstr>
      <vt:lpstr>Council for the Accreditation of Counseling and Educational Related Programs (CACREP)</vt:lpstr>
      <vt:lpstr>INTENT of CACREP (2016) STANDARDS </vt:lpstr>
      <vt:lpstr>ORGANIZATION OF 2016 CACREP STANDARDS</vt:lpstr>
      <vt:lpstr>Section 2: Professional Counseling Identity: Counseling Curriculum</vt:lpstr>
      <vt:lpstr>Section 2: Professional Counseling Identity: Counseling Curriculum</vt:lpstr>
      <vt:lpstr>Section 2: Professional Counseling Identity: GROUP COUNSELING AND GROUP WORK  </vt:lpstr>
      <vt:lpstr>Section 2: Professional Counseling Identity: GROUP COUNSELING AND GROUP WORK</vt:lpstr>
      <vt:lpstr>Current Discussion: CACREP Standards that Impact Group counseling</vt:lpstr>
      <vt:lpstr>Current Discussion: Spirituality and Religion</vt:lpstr>
      <vt:lpstr>Current Discussion: Spirituality and Religion</vt:lpstr>
      <vt:lpstr>Association for Spiritual, Ethical, and religious values in Counseling (ASERVIC): Competencies</vt:lpstr>
      <vt:lpstr>ASERVIC Competencies</vt:lpstr>
      <vt:lpstr>ASERVIC Competencies</vt:lpstr>
      <vt:lpstr>AsERVIC Competencies</vt:lpstr>
      <vt:lpstr>AsERVIC Competencies</vt:lpstr>
      <vt:lpstr>ASERVIC Competencies</vt:lpstr>
      <vt:lpstr>ASeRVIC Competencies</vt:lpstr>
      <vt:lpstr>ASERVIC Competencies</vt:lpstr>
      <vt:lpstr>Current Discussion: spirituality and Religion as Ninth Core curriculum area of CACREP </vt:lpstr>
      <vt:lpstr>PROPOSED Ninth CACREP Core Curriculum Area of Spirituality and Religion</vt:lpstr>
      <vt:lpstr>Core Curriculum Area of Spirituality and Religion</vt:lpstr>
      <vt:lpstr>Core Curriculum Area of Spirituality and Religion</vt:lpstr>
      <vt:lpstr>Core Curriculum Area of Spirituality and Religion</vt:lpstr>
      <vt:lpstr>Integration of spirituality and Religion: Mindfulness Infusion Through CACREP Group Counseling Standards </vt:lpstr>
      <vt:lpstr>Integration of spirituality and Religion: Mindfulness Infusion Through CACREP Group Counseling Standards </vt:lpstr>
      <vt:lpstr>Integration of spirituality and Religion: Mindfulness Infusion Through CACREP Group Counseling Standards </vt:lpstr>
      <vt:lpstr>CACREP Standards and Mindfulness: Group Work</vt:lpstr>
      <vt:lpstr>Integration of Spirituality and Religion: Centering Prayer and CACREP Group Counseling Standards</vt:lpstr>
      <vt:lpstr>Centering prayer: Group Work</vt:lpstr>
      <vt:lpstr>Centering prayer: Group Work</vt:lpstr>
      <vt:lpstr>Discussion Questions</vt:lpstr>
      <vt:lpstr>References</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Standards of Training for Group Workers</dc:title>
  <dc:creator>Waggoner, Brandon Paul</dc:creator>
  <cp:lastModifiedBy>Waggoner, Brandon Paul</cp:lastModifiedBy>
  <cp:revision>42</cp:revision>
  <dcterms:created xsi:type="dcterms:W3CDTF">2019-05-28T16:28:58Z</dcterms:created>
  <dcterms:modified xsi:type="dcterms:W3CDTF">2019-07-01T14:15:55Z</dcterms:modified>
</cp:coreProperties>
</file>