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21"/>
  </p:notesMasterIdLst>
  <p:handoutMasterIdLst>
    <p:handoutMasterId r:id="rId22"/>
  </p:handoutMasterIdLst>
  <p:sldIdLst>
    <p:sldId id="282" r:id="rId5"/>
    <p:sldId id="292" r:id="rId6"/>
    <p:sldId id="304" r:id="rId7"/>
    <p:sldId id="293" r:id="rId8"/>
    <p:sldId id="299" r:id="rId9"/>
    <p:sldId id="256" r:id="rId10"/>
    <p:sldId id="300" r:id="rId11"/>
    <p:sldId id="301" r:id="rId12"/>
    <p:sldId id="283" r:id="rId13"/>
    <p:sldId id="297" r:id="rId14"/>
    <p:sldId id="284" r:id="rId15"/>
    <p:sldId id="302" r:id="rId16"/>
    <p:sldId id="303" r:id="rId17"/>
    <p:sldId id="285" r:id="rId18"/>
    <p:sldId id="296" r:id="rId19"/>
    <p:sldId id="298"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76" autoAdjust="0"/>
    <p:restoredTop sz="96681" autoAdjust="0"/>
  </p:normalViewPr>
  <p:slideViewPr>
    <p:cSldViewPr snapToGrid="0">
      <p:cViewPr varScale="1">
        <p:scale>
          <a:sx n="86" d="100"/>
          <a:sy n="86" d="100"/>
        </p:scale>
        <p:origin x="66" y="450"/>
      </p:cViewPr>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11/8/2023</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11/8/2023</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8" Type="http://schemas.openxmlformats.org/officeDocument/2006/relationships/image" Target="../media/image17.svg"/><Relationship Id="rId3" Type="http://schemas.openxmlformats.org/officeDocument/2006/relationships/image" Target="../media/image12.svg"/><Relationship Id="rId7" Type="http://schemas.openxmlformats.org/officeDocument/2006/relationships/image" Target="../media/image16.svg"/><Relationship Id="rId2" Type="http://schemas.openxmlformats.org/officeDocument/2006/relationships/image" Target="../media/image11.png"/><Relationship Id="rId1" Type="http://schemas.openxmlformats.org/officeDocument/2006/relationships/slideLayout" Target="../slideLayouts/slideLayout9.xml"/><Relationship Id="rId6" Type="http://schemas.openxmlformats.org/officeDocument/2006/relationships/image" Target="../media/image15.jpeg"/><Relationship Id="rId5" Type="http://schemas.openxmlformats.org/officeDocument/2006/relationships/image" Target="../media/image14.svg"/><Relationship Id="rId4" Type="http://schemas.openxmlformats.org/officeDocument/2006/relationships/image" Target="../media/image13.png"/></Relationships>
</file>

<file path=ppt/slides/_rels/slide16.xml.rels><?xml version="1.0" encoding="UTF-8" standalone="yes"?>
<Relationships xmlns="http://schemas.openxmlformats.org/package/2006/relationships"><Relationship Id="rId2" Type="http://schemas.openxmlformats.org/officeDocument/2006/relationships/hyperlink" Target="https://news.gallup.com/poll/511133/identify-religious-spiritual.aspx" TargetMode="Externa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kumimoji="0" lang="en-US" sz="4000" b="0" i="0" u="none" strike="noStrike" kern="0" cap="none" spc="0" normalizeH="0" baseline="0" noProof="0" dirty="0">
                <a:ln>
                  <a:noFill/>
                </a:ln>
                <a:solidFill>
                  <a:srgbClr val="262626"/>
                </a:solidFill>
                <a:effectLst/>
                <a:uLnTx/>
                <a:uFillTx/>
                <a:latin typeface="Century Gothic"/>
                <a:sym typeface="Century Gothic"/>
              </a:rPr>
              <a:t>CAN GOD BE ETHICAL? THE ETHICAL DILEMMA AND NEED FOR SPIRITUAL INTEGRATION</a:t>
            </a:r>
            <a:endParaRPr lang="en-US" b="0" i="1" dirty="0"/>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4700492"/>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p:txBody>
          <a:bodyPr/>
          <a:lstStyle/>
          <a:p>
            <a:pPr marL="0" marR="0" lvl="0" indent="0" algn="l" defTabSz="914400" rtl="0" eaLnBrk="1" fontAlgn="auto" latinLnBrk="0" hangingPunct="1">
              <a:lnSpc>
                <a:spcPct val="100000"/>
              </a:lnSpc>
              <a:spcBef>
                <a:spcPts val="0"/>
              </a:spcBef>
              <a:spcAft>
                <a:spcPts val="0"/>
              </a:spcAft>
              <a:buClr>
                <a:srgbClr val="ECEEF7"/>
              </a:buClr>
              <a:buSzPct val="100000"/>
              <a:buFont typeface="Calibri"/>
              <a:buNone/>
              <a:tabLst/>
              <a:defRPr/>
            </a:pPr>
            <a:r>
              <a:rPr kumimoji="0" lang="en-US" sz="1400" b="1" i="0" u="none" strike="noStrike" kern="0" cap="none" spc="0" normalizeH="0" baseline="0" noProof="0" dirty="0">
                <a:ln>
                  <a:noFill/>
                </a:ln>
                <a:solidFill>
                  <a:srgbClr val="000000"/>
                </a:solidFill>
                <a:effectLst/>
                <a:uLnTx/>
                <a:uFillTx/>
                <a:latin typeface="Century Gothic"/>
                <a:sym typeface="Century Gothic"/>
              </a:rPr>
              <a:t>BRANDON WAGGONER </a:t>
            </a:r>
            <a:r>
              <a:rPr kumimoji="0" lang="en-US" sz="1400" b="1" i="0" u="none" strike="noStrike" kern="0" cap="none" spc="0" normalizeH="0" baseline="0" noProof="0" dirty="0">
                <a:ln>
                  <a:noFill/>
                </a:ln>
                <a:solidFill>
                  <a:srgbClr val="242424"/>
                </a:solidFill>
                <a:effectLst/>
                <a:uLnTx/>
                <a:uFillTx/>
                <a:latin typeface="Quattrocento Sans"/>
                <a:ea typeface="Quattrocento Sans"/>
                <a:cs typeface="Quattrocento Sans"/>
                <a:sym typeface="Quattrocento Sans"/>
              </a:rPr>
              <a:t>PHD, LPC-S (VA), ALPS (WV), NCC</a:t>
            </a:r>
          </a:p>
          <a:p>
            <a:pPr marL="0" marR="0" lvl="0" indent="0" algn="l" defTabSz="914400" rtl="0" eaLnBrk="1" fontAlgn="auto" latinLnBrk="0" hangingPunct="1">
              <a:lnSpc>
                <a:spcPct val="100000"/>
              </a:lnSpc>
              <a:spcBef>
                <a:spcPts val="0"/>
              </a:spcBef>
              <a:spcAft>
                <a:spcPts val="0"/>
              </a:spcAft>
              <a:buClr>
                <a:srgbClr val="ECEEF7"/>
              </a:buClr>
              <a:buSzPct val="100000"/>
              <a:buFont typeface="Calibri"/>
              <a:buNone/>
              <a:tabLst/>
              <a:defRPr/>
            </a:pPr>
            <a:endParaRPr kumimoji="0" lang="en-US" sz="1400" b="1" i="0" u="none" strike="noStrike" kern="0" cap="none" spc="0" normalizeH="0" baseline="0" noProof="0" dirty="0">
              <a:ln>
                <a:noFill/>
              </a:ln>
              <a:solidFill>
                <a:srgbClr val="242424"/>
              </a:solidFill>
              <a:effectLst/>
              <a:uLnTx/>
              <a:uFillTx/>
              <a:latin typeface="Quattrocento Sans"/>
              <a:ea typeface="Quattrocento Sans"/>
              <a:cs typeface="Quattrocento Sans"/>
              <a:sym typeface="Quattrocento Sans"/>
            </a:endParaRPr>
          </a:p>
          <a:p>
            <a:pPr marL="0" marR="0" lvl="0" indent="0" algn="l" defTabSz="914400" rtl="0" eaLnBrk="1" fontAlgn="auto" latinLnBrk="0" hangingPunct="1">
              <a:lnSpc>
                <a:spcPct val="100000"/>
              </a:lnSpc>
              <a:spcBef>
                <a:spcPts val="0"/>
              </a:spcBef>
              <a:spcAft>
                <a:spcPts val="0"/>
              </a:spcAft>
              <a:buClr>
                <a:srgbClr val="ECEEF7"/>
              </a:buClr>
              <a:buSzPct val="139313"/>
              <a:buFont typeface="Calibri"/>
              <a:buNone/>
              <a:tabLst/>
              <a:defRPr/>
            </a:pPr>
            <a:r>
              <a:rPr kumimoji="0" lang="en-US" sz="1000" b="1" i="0" u="none" strike="noStrike" kern="0" cap="none" spc="0" normalizeH="0" baseline="0" noProof="0" dirty="0">
                <a:ln>
                  <a:noFill/>
                </a:ln>
                <a:solidFill>
                  <a:srgbClr val="242424"/>
                </a:solidFill>
                <a:effectLst/>
                <a:uLnTx/>
                <a:uFillTx/>
                <a:latin typeface="Quattrocento Sans"/>
                <a:ea typeface="Quattrocento Sans"/>
                <a:cs typeface="Quattrocento Sans"/>
                <a:sym typeface="Quattrocento Sans"/>
              </a:rPr>
              <a:t>Assistant Professor, Liberty University </a:t>
            </a:r>
          </a:p>
          <a:p>
            <a:pPr marL="0" marR="0" lvl="0" indent="0" algn="l" defTabSz="914400" rtl="0" eaLnBrk="1" fontAlgn="auto" latinLnBrk="0" hangingPunct="1">
              <a:lnSpc>
                <a:spcPct val="100000"/>
              </a:lnSpc>
              <a:spcBef>
                <a:spcPts val="1400"/>
              </a:spcBef>
              <a:spcAft>
                <a:spcPts val="0"/>
              </a:spcAft>
              <a:buClr>
                <a:srgbClr val="ECEEF7"/>
              </a:buClr>
              <a:buSzPct val="100000"/>
              <a:buFont typeface="Calibri"/>
              <a:buNone/>
              <a:tabLst/>
              <a:defRPr/>
            </a:pPr>
            <a:r>
              <a:rPr kumimoji="0" lang="en-US" sz="1400" b="1" i="0" u="none" strike="noStrike" kern="0" cap="none" spc="0" normalizeH="0" baseline="0" noProof="0" dirty="0">
                <a:ln>
                  <a:noFill/>
                </a:ln>
                <a:solidFill>
                  <a:srgbClr val="242424"/>
                </a:solidFill>
                <a:effectLst/>
                <a:uLnTx/>
                <a:uFillTx/>
                <a:latin typeface="Quattrocento Sans"/>
                <a:ea typeface="Quattrocento Sans"/>
                <a:cs typeface="Quattrocento Sans"/>
                <a:sym typeface="Quattrocento Sans"/>
              </a:rPr>
              <a:t>MELANIE GREATHEAD, MA</a:t>
            </a:r>
          </a:p>
          <a:p>
            <a:pPr marL="0" marR="0" lvl="0" indent="0" algn="l" defTabSz="914400" rtl="0" eaLnBrk="1" fontAlgn="auto" latinLnBrk="0" hangingPunct="1">
              <a:lnSpc>
                <a:spcPct val="100000"/>
              </a:lnSpc>
              <a:spcBef>
                <a:spcPts val="1400"/>
              </a:spcBef>
              <a:spcAft>
                <a:spcPts val="0"/>
              </a:spcAft>
              <a:buClr>
                <a:srgbClr val="ECEEF7"/>
              </a:buClr>
              <a:buSzPct val="129290"/>
              <a:buFont typeface="Calibri"/>
              <a:buNone/>
              <a:tabLst/>
              <a:defRPr/>
            </a:pPr>
            <a:r>
              <a:rPr kumimoji="0" lang="en-US" sz="1100" b="1" i="0" u="none" strike="noStrike" kern="0" cap="none" spc="0" normalizeH="0" baseline="0" noProof="0" dirty="0">
                <a:ln>
                  <a:noFill/>
                </a:ln>
                <a:solidFill>
                  <a:srgbClr val="242424"/>
                </a:solidFill>
                <a:effectLst/>
                <a:uLnTx/>
                <a:uFillTx/>
                <a:latin typeface="Quattrocento Sans"/>
                <a:ea typeface="Quattrocento Sans"/>
                <a:cs typeface="Quattrocento Sans"/>
                <a:sym typeface="Quattrocento Sans"/>
              </a:rPr>
              <a:t>Resident Counselor, Kairos Counseling </a:t>
            </a:r>
          </a:p>
        </p:txBody>
      </p:sp>
      <p:pic>
        <p:nvPicPr>
          <p:cNvPr id="10" name="Picture Placeholder 9" descr="Giraffe's head coming out of clouds">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rotWithShape="1">
          <a:blip r:embed="rId2"/>
          <a:srcRect l="-10186" t="1987" r="34667" b="24723"/>
          <a:stretch/>
        </p:blipFill>
        <p:spPr>
          <a:xfrm>
            <a:off x="5430983" y="271549"/>
            <a:ext cx="6650182" cy="6571312"/>
          </a:xfrm>
        </p:spPr>
      </p:pic>
    </p:spTree>
    <p:extLst>
      <p:ext uri="{BB962C8B-B14F-4D97-AF65-F5344CB8AC3E}">
        <p14:creationId xmlns:p14="http://schemas.microsoft.com/office/powerpoint/2010/main" val="38999616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6299887" y="432000"/>
            <a:ext cx="5472201" cy="695740"/>
          </a:xfrm>
        </p:spPr>
        <p:txBody>
          <a:bodyPr/>
          <a:lstStyle/>
          <a:p>
            <a:r>
              <a:rPr lang="en-US" dirty="0"/>
              <a:t>Spiritual Bypass</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6299887" y="1260000"/>
            <a:ext cx="5472001" cy="806300"/>
          </a:xfrm>
        </p:spPr>
        <p:txBody>
          <a:bodyPr/>
          <a:lstStyle/>
          <a:p>
            <a:r>
              <a:rPr lang="en-US" dirty="0"/>
              <a:t>Definition: A process by which an individual avoids painful psychological experiences by using spirituality as a defense</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300087" y="2437199"/>
            <a:ext cx="5472000" cy="4085521"/>
          </a:xfrm>
        </p:spPr>
        <p:txBody>
          <a:bodyPr/>
          <a:lstStyle/>
          <a:p>
            <a:pPr marL="0" indent="0">
              <a:buNone/>
            </a:pPr>
            <a:r>
              <a:rPr lang="en-US" sz="2800" dirty="0"/>
              <a:t>Aspects</a:t>
            </a:r>
          </a:p>
          <a:p>
            <a:r>
              <a:rPr lang="en-US" dirty="0"/>
              <a:t>Outcomes</a:t>
            </a:r>
          </a:p>
          <a:p>
            <a:pPr lvl="1"/>
            <a:r>
              <a:rPr lang="en-US" dirty="0"/>
              <a:t>Lack of psychological flexibility</a:t>
            </a:r>
          </a:p>
          <a:p>
            <a:pPr lvl="1"/>
            <a:r>
              <a:rPr lang="en-US" dirty="0"/>
              <a:t>Avoidance of pain</a:t>
            </a:r>
          </a:p>
          <a:p>
            <a:pPr lvl="1"/>
            <a:r>
              <a:rPr lang="en-US" dirty="0"/>
              <a:t>Intolerance of others</a:t>
            </a:r>
          </a:p>
          <a:p>
            <a:r>
              <a:rPr lang="en-US" dirty="0"/>
              <a:t>Interventions</a:t>
            </a:r>
          </a:p>
          <a:p>
            <a:pPr lvl="1"/>
            <a:r>
              <a:rPr lang="en-US" dirty="0"/>
              <a:t>Challenge</a:t>
            </a:r>
          </a:p>
          <a:p>
            <a:pPr lvl="1"/>
            <a:r>
              <a:rPr lang="en-US" dirty="0"/>
              <a:t>Reimagine the source of spirituality: (e.g., moving from God as deliverer to God who allows difficulties) or the path to the sacred: (e.g., moving from prayer is effective for the righteous to prayer does not always accomplish what I want)</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10</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9945771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 name="Picture Placeholder 11" descr="Hand holding photograph of countryside">
            <a:extLst>
              <a:ext uri="{FF2B5EF4-FFF2-40B4-BE49-F238E27FC236}">
                <a16:creationId xmlns:a16="http://schemas.microsoft.com/office/drawing/2014/main" id="{E2B62DCB-7731-6BB2-8AB5-F0E9C2620698}"/>
              </a:ext>
            </a:extLst>
          </p:cNvPr>
          <p:cNvPicPr>
            <a:picLocks noGrp="1" noChangeAspect="1"/>
          </p:cNvPicPr>
          <p:nvPr>
            <p:ph type="pic" sz="quarter" idx="19"/>
          </p:nvPr>
        </p:nvPicPr>
        <p:blipFill>
          <a:blip r:embed="rId2"/>
          <a:srcRect l="13929" r="13929"/>
          <a:stretch>
            <a:fillRect/>
          </a:stretch>
        </p:blipFill>
        <p:spPr>
          <a:xfrm>
            <a:off x="5595938" y="784224"/>
            <a:ext cx="6226175" cy="5754688"/>
          </a:xfrm>
        </p:spPr>
      </p:pic>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dirty="0"/>
              <a:t>God Image</a:t>
            </a:r>
            <a:br>
              <a:rPr lang="en-US" dirty="0"/>
            </a:br>
            <a:br>
              <a:rPr lang="en-US" dirty="0"/>
            </a:br>
            <a:br>
              <a:rPr lang="en-US" dirty="0"/>
            </a:br>
            <a:br>
              <a:rPr lang="en-US" dirty="0"/>
            </a:br>
            <a:br>
              <a:rPr lang="en-US" dirty="0"/>
            </a:br>
            <a:endParaRPr lang="en-US" dirty="0"/>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4294967295"/>
          </p:nvPr>
        </p:nvSpPr>
        <p:spPr>
          <a:xfrm>
            <a:off x="11822113" y="6356350"/>
            <a:ext cx="369887" cy="365125"/>
          </a:xfrm>
        </p:spPr>
        <p:txBody>
          <a:bodyPr/>
          <a:lstStyle/>
          <a:p>
            <a:fld id="{19B51A1E-902D-48AF-9020-955120F399B6}" type="slidenum">
              <a:rPr lang="en-US" smtClean="0"/>
              <a:pPr/>
              <a:t>11</a:t>
            </a:fld>
            <a:endParaRPr lang="en-US" dirty="0"/>
          </a:p>
        </p:txBody>
      </p:sp>
      <p:sp>
        <p:nvSpPr>
          <p:cNvPr id="16" name="Text Placeholder 15">
            <a:extLst>
              <a:ext uri="{FF2B5EF4-FFF2-40B4-BE49-F238E27FC236}">
                <a16:creationId xmlns:a16="http://schemas.microsoft.com/office/drawing/2014/main" id="{AED2FD4F-9F97-01B9-70BE-50B28D5577A9}"/>
              </a:ext>
            </a:extLst>
          </p:cNvPr>
          <p:cNvSpPr>
            <a:spLocks noGrp="1"/>
          </p:cNvSpPr>
          <p:nvPr>
            <p:ph type="body" sz="quarter" idx="16"/>
          </p:nvPr>
        </p:nvSpPr>
        <p:spPr>
          <a:xfrm>
            <a:off x="719013" y="3517567"/>
            <a:ext cx="3201376" cy="1525487"/>
          </a:xfrm>
        </p:spPr>
        <p:txBody>
          <a:bodyPr/>
          <a:lstStyle/>
          <a:p>
            <a:pPr marL="285750" indent="-285750">
              <a:buFont typeface="Wingdings" panose="05000000000000000000" pitchFamily="2" charset="2"/>
              <a:buChar char="Ø"/>
            </a:pPr>
            <a:r>
              <a:rPr lang="en-US" dirty="0"/>
              <a:t>Types: God as:</a:t>
            </a:r>
          </a:p>
          <a:p>
            <a:pPr marL="552450" lvl="1" indent="-285750">
              <a:buFont typeface="Wingdings" panose="05000000000000000000" pitchFamily="2" charset="2"/>
              <a:buChar char="Ø"/>
            </a:pPr>
            <a:r>
              <a:rPr lang="en-US" dirty="0"/>
              <a:t>Creator</a:t>
            </a:r>
          </a:p>
          <a:p>
            <a:pPr marL="552450" lvl="1" indent="-285750">
              <a:buFont typeface="Wingdings" panose="05000000000000000000" pitchFamily="2" charset="2"/>
              <a:buChar char="Ø"/>
            </a:pPr>
            <a:r>
              <a:rPr lang="en-US" dirty="0"/>
              <a:t>Punisher</a:t>
            </a:r>
          </a:p>
          <a:p>
            <a:pPr marL="552450" lvl="1" indent="-285750">
              <a:buFont typeface="Wingdings" panose="05000000000000000000" pitchFamily="2" charset="2"/>
              <a:buChar char="Ø"/>
            </a:pPr>
            <a:r>
              <a:rPr lang="en-US" dirty="0"/>
              <a:t>Love</a:t>
            </a:r>
          </a:p>
          <a:p>
            <a:pPr lvl="1"/>
            <a:endParaRPr lang="en-US" dirty="0"/>
          </a:p>
          <a:p>
            <a:pPr marL="552450" lvl="1" indent="-285750">
              <a:buFont typeface="Wingdings" panose="05000000000000000000" pitchFamily="2" charset="2"/>
              <a:buChar char="Ø"/>
            </a:pPr>
            <a:endParaRPr lang="en-US" dirty="0"/>
          </a:p>
        </p:txBody>
      </p:sp>
      <p:sp>
        <p:nvSpPr>
          <p:cNvPr id="24" name="Text Placeholder 23">
            <a:extLst>
              <a:ext uri="{FF2B5EF4-FFF2-40B4-BE49-F238E27FC236}">
                <a16:creationId xmlns:a16="http://schemas.microsoft.com/office/drawing/2014/main" id="{071A67A1-8CC1-D9F2-8CE8-71958234717C}"/>
              </a:ext>
            </a:extLst>
          </p:cNvPr>
          <p:cNvSpPr>
            <a:spLocks noGrp="1"/>
          </p:cNvSpPr>
          <p:nvPr>
            <p:ph type="body" sz="quarter" idx="15"/>
          </p:nvPr>
        </p:nvSpPr>
        <p:spPr>
          <a:xfrm>
            <a:off x="719013" y="5090595"/>
            <a:ext cx="3201376" cy="1110699"/>
          </a:xfrm>
        </p:spPr>
        <p:txBody>
          <a:bodyPr/>
          <a:lstStyle/>
          <a:p>
            <a:pPr marL="285750" indent="-285750">
              <a:buFont typeface="Wingdings" panose="05000000000000000000" pitchFamily="2" charset="2"/>
              <a:buChar char="Ø"/>
            </a:pPr>
            <a:r>
              <a:rPr lang="en-US" dirty="0"/>
              <a:t>Assessments</a:t>
            </a:r>
          </a:p>
          <a:p>
            <a:pPr marL="552450" lvl="1" indent="-285750">
              <a:buFont typeface="Wingdings" panose="05000000000000000000" pitchFamily="2" charset="2"/>
              <a:buChar char="Ø"/>
            </a:pPr>
            <a:r>
              <a:rPr lang="en-US" dirty="0"/>
              <a:t>Attachment to God Inventory</a:t>
            </a:r>
          </a:p>
          <a:p>
            <a:pPr marL="552450" lvl="1" indent="-285750">
              <a:buFont typeface="Wingdings" panose="05000000000000000000" pitchFamily="2" charset="2"/>
              <a:buChar char="Ø"/>
            </a:pPr>
            <a:r>
              <a:rPr lang="en-US" dirty="0"/>
              <a:t>God Image Scales</a:t>
            </a:r>
          </a:p>
          <a:p>
            <a:pPr marL="552450" lvl="1" indent="-285750">
              <a:buFont typeface="Wingdings" panose="05000000000000000000" pitchFamily="2" charset="2"/>
              <a:buChar char="Ø"/>
            </a:pPr>
            <a:r>
              <a:rPr lang="en-US" dirty="0"/>
              <a:t>Spiritual Assessment Inventory</a:t>
            </a:r>
          </a:p>
        </p:txBody>
      </p:sp>
      <p:sp>
        <p:nvSpPr>
          <p:cNvPr id="3" name="Text Placeholder 15">
            <a:extLst>
              <a:ext uri="{FF2B5EF4-FFF2-40B4-BE49-F238E27FC236}">
                <a16:creationId xmlns:a16="http://schemas.microsoft.com/office/drawing/2014/main" id="{D571B191-9CB0-1E6B-E189-E7EF02BED0BA}"/>
              </a:ext>
            </a:extLst>
          </p:cNvPr>
          <p:cNvSpPr txBox="1">
            <a:spLocks/>
          </p:cNvSpPr>
          <p:nvPr/>
        </p:nvSpPr>
        <p:spPr>
          <a:xfrm>
            <a:off x="797310" y="1448677"/>
            <a:ext cx="3201376" cy="2021349"/>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1800" kern="1200">
                <a:solidFill>
                  <a:schemeClr val="tx1">
                    <a:lumMod val="75000"/>
                    <a:lumOff val="25000"/>
                  </a:schemeClr>
                </a:solidFill>
                <a:latin typeface="+mn-lt"/>
                <a:ea typeface="+mn-ea"/>
                <a:cs typeface="+mn-cs"/>
              </a:defRPr>
            </a:lvl1pPr>
            <a:lvl2pPr marL="266700" indent="0" algn="l"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2pPr>
            <a:lvl3pPr marL="5429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3pPr>
            <a:lvl4pPr marL="8096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4pPr>
            <a:lvl5pPr marL="10763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A vast concept of the divine or Higher Power</a:t>
            </a:r>
          </a:p>
          <a:p>
            <a:r>
              <a:rPr lang="en-US" dirty="0"/>
              <a:t>Shaped by various factors such as caregivers/parents, culture, environment, life events, or religion (learning and theological teaching)</a:t>
            </a:r>
          </a:p>
        </p:txBody>
      </p:sp>
    </p:spTree>
    <p:extLst>
      <p:ext uri="{BB962C8B-B14F-4D97-AF65-F5344CB8AC3E}">
        <p14:creationId xmlns:p14="http://schemas.microsoft.com/office/powerpoint/2010/main" val="31888378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3BF7ED4-393B-BFA8-FBD3-8D8766A0B5B0}"/>
              </a:ext>
            </a:extLst>
          </p:cNvPr>
          <p:cNvSpPr>
            <a:spLocks noGrp="1"/>
          </p:cNvSpPr>
          <p:nvPr>
            <p:ph type="ctrTitle"/>
          </p:nvPr>
        </p:nvSpPr>
        <p:spPr>
          <a:xfrm>
            <a:off x="0" y="-5208"/>
            <a:ext cx="5524901" cy="6863208"/>
          </a:xfrm>
        </p:spPr>
        <p:txBody>
          <a:bodyPr/>
          <a:lstStyle/>
          <a:p>
            <a:r>
              <a:rPr lang="en-US" dirty="0"/>
              <a:t>Case Study</a:t>
            </a:r>
          </a:p>
        </p:txBody>
      </p:sp>
      <p:sp>
        <p:nvSpPr>
          <p:cNvPr id="9" name="Subtitle 8">
            <a:extLst>
              <a:ext uri="{FF2B5EF4-FFF2-40B4-BE49-F238E27FC236}">
                <a16:creationId xmlns:a16="http://schemas.microsoft.com/office/drawing/2014/main" id="{05B45624-5436-F43E-79E4-9D7FAEB2FE1A}"/>
              </a:ext>
            </a:extLst>
          </p:cNvPr>
          <p:cNvSpPr>
            <a:spLocks noGrp="1"/>
          </p:cNvSpPr>
          <p:nvPr>
            <p:ph type="subTitle" idx="1"/>
          </p:nvPr>
        </p:nvSpPr>
        <p:spPr>
          <a:xfrm>
            <a:off x="739644" y="4834783"/>
            <a:ext cx="3485847" cy="999487"/>
          </a:xfrm>
        </p:spPr>
        <p:txBody>
          <a:bodyPr/>
          <a:lstStyle/>
          <a:p>
            <a:endParaRPr lang="en-US" dirty="0"/>
          </a:p>
        </p:txBody>
      </p:sp>
      <p:sp>
        <p:nvSpPr>
          <p:cNvPr id="11" name="TextBox 10">
            <a:extLst>
              <a:ext uri="{FF2B5EF4-FFF2-40B4-BE49-F238E27FC236}">
                <a16:creationId xmlns:a16="http://schemas.microsoft.com/office/drawing/2014/main" id="{BB6EC601-A416-A3FB-E7A9-A9A8BF7EE8F2}"/>
              </a:ext>
            </a:extLst>
          </p:cNvPr>
          <p:cNvSpPr txBox="1"/>
          <p:nvPr/>
        </p:nvSpPr>
        <p:spPr>
          <a:xfrm>
            <a:off x="5784783" y="1164238"/>
            <a:ext cx="6256421" cy="4770537"/>
          </a:xfrm>
          <a:prstGeom prst="rect">
            <a:avLst/>
          </a:prstGeom>
          <a:noFill/>
        </p:spPr>
        <p:txBody>
          <a:bodyPr wrap="square" rtlCol="0">
            <a:spAutoFit/>
          </a:bodyPr>
          <a:lstStyle/>
          <a:p>
            <a:r>
              <a:rPr lang="en-US" sz="1600" dirty="0"/>
              <a:t>Your client is a 32-year-old white female who is coming to you presenting severe anxiety and depressive symptoms. She is not married but has 3 kids and is living with her boyfriend of 2 years. She discloses to you that she is very involved in her church, which she says is a part of the Greater Victory Faith Movement, and that her faith is very important to her. During the process of one session, she reports some financial struggles this month in not being able to pay her rent. She lacked the funds to pay rent after giving her church nearly an entire month’s pay following a request by the pastor to give extra this month to help the pastor go on a mission trip to Europe. The client reports this has happened numerous times previously with the client failing to pay bills in the past when the pastor has requested it. She says, “I don’t have any problem with it because our pastor sacrifices so much for us, I want to give to the Lord’s work, I know God will return the blessing when He knows best.” The client asks for you to pray for her during this time that God would show her what more she can do for Him so she can “stop feeling this way” and “quit having to be anxious about money.” “I know it is because I don’t have enough faith, but I don’t know how to get it. Just please pray for me. Prayer is so important to me.” </a:t>
            </a:r>
          </a:p>
        </p:txBody>
      </p:sp>
    </p:spTree>
    <p:extLst>
      <p:ext uri="{BB962C8B-B14F-4D97-AF65-F5344CB8AC3E}">
        <p14:creationId xmlns:p14="http://schemas.microsoft.com/office/powerpoint/2010/main" val="19673719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3BF7ED4-393B-BFA8-FBD3-8D8766A0B5B0}"/>
              </a:ext>
            </a:extLst>
          </p:cNvPr>
          <p:cNvSpPr>
            <a:spLocks noGrp="1"/>
          </p:cNvSpPr>
          <p:nvPr>
            <p:ph type="ctrTitle"/>
          </p:nvPr>
        </p:nvSpPr>
        <p:spPr>
          <a:xfrm>
            <a:off x="-55659" y="0"/>
            <a:ext cx="5524901" cy="6863208"/>
          </a:xfrm>
        </p:spPr>
        <p:txBody>
          <a:bodyPr/>
          <a:lstStyle/>
          <a:p>
            <a:r>
              <a:rPr lang="en-US" dirty="0"/>
              <a:t>Case Study</a:t>
            </a:r>
          </a:p>
        </p:txBody>
      </p:sp>
      <p:sp>
        <p:nvSpPr>
          <p:cNvPr id="9" name="Subtitle 8">
            <a:extLst>
              <a:ext uri="{FF2B5EF4-FFF2-40B4-BE49-F238E27FC236}">
                <a16:creationId xmlns:a16="http://schemas.microsoft.com/office/drawing/2014/main" id="{05B45624-5436-F43E-79E4-9D7FAEB2FE1A}"/>
              </a:ext>
            </a:extLst>
          </p:cNvPr>
          <p:cNvSpPr>
            <a:spLocks noGrp="1"/>
          </p:cNvSpPr>
          <p:nvPr>
            <p:ph type="subTitle" idx="1"/>
          </p:nvPr>
        </p:nvSpPr>
        <p:spPr>
          <a:xfrm>
            <a:off x="739644" y="4834783"/>
            <a:ext cx="3485847" cy="999487"/>
          </a:xfrm>
        </p:spPr>
        <p:txBody>
          <a:bodyPr/>
          <a:lstStyle/>
          <a:p>
            <a:endParaRPr lang="en-US" dirty="0"/>
          </a:p>
        </p:txBody>
      </p:sp>
      <p:sp>
        <p:nvSpPr>
          <p:cNvPr id="11" name="TextBox 10">
            <a:extLst>
              <a:ext uri="{FF2B5EF4-FFF2-40B4-BE49-F238E27FC236}">
                <a16:creationId xmlns:a16="http://schemas.microsoft.com/office/drawing/2014/main" id="{BB6EC601-A416-A3FB-E7A9-A9A8BF7EE8F2}"/>
              </a:ext>
            </a:extLst>
          </p:cNvPr>
          <p:cNvSpPr txBox="1"/>
          <p:nvPr/>
        </p:nvSpPr>
        <p:spPr>
          <a:xfrm>
            <a:off x="5784783" y="2764676"/>
            <a:ext cx="6256421" cy="1323439"/>
          </a:xfrm>
          <a:prstGeom prst="rect">
            <a:avLst/>
          </a:prstGeom>
          <a:noFill/>
        </p:spPr>
        <p:txBody>
          <a:bodyPr wrap="square" rtlCol="0">
            <a:spAutoFit/>
          </a:bodyPr>
          <a:lstStyle/>
          <a:p>
            <a:r>
              <a:rPr lang="en-US" sz="1600" dirty="0"/>
              <a:t>A 30-year-old white male is coming to you for counseling. In the first session, the client asks about your spiritual beliefs and how it informs your counseling. “I am deeply connected to my faith and before I open up, I want to know that my counselor will be able to help me through my beliefs.” </a:t>
            </a:r>
          </a:p>
        </p:txBody>
      </p:sp>
    </p:spTree>
    <p:extLst>
      <p:ext uri="{BB962C8B-B14F-4D97-AF65-F5344CB8AC3E}">
        <p14:creationId xmlns:p14="http://schemas.microsoft.com/office/powerpoint/2010/main" val="26284511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Picture Placeholder 6" descr="A silhouette of a person looking above the starry sky">
            <a:extLst>
              <a:ext uri="{FF2B5EF4-FFF2-40B4-BE49-F238E27FC236}">
                <a16:creationId xmlns:a16="http://schemas.microsoft.com/office/drawing/2014/main" id="{6B340BE6-E2A9-41BF-A986-77BC378EE5B0}"/>
              </a:ext>
            </a:extLst>
          </p:cNvPr>
          <p:cNvPicPr>
            <a:picLocks noGrp="1" noChangeAspect="1"/>
          </p:cNvPicPr>
          <p:nvPr>
            <p:ph type="pic" sz="quarter" idx="14"/>
          </p:nvPr>
        </p:nvPicPr>
        <p:blipFill>
          <a:blip r:embed="rId2"/>
          <a:srcRect/>
          <a:stretch/>
        </p:blipFill>
        <p:spPr/>
      </p:pic>
      <p:sp>
        <p:nvSpPr>
          <p:cNvPr id="4" name="Content Placeholder 3">
            <a:extLst>
              <a:ext uri="{FF2B5EF4-FFF2-40B4-BE49-F238E27FC236}">
                <a16:creationId xmlns:a16="http://schemas.microsoft.com/office/drawing/2014/main" id="{3B86E961-B76E-423F-995E-11B31E921437}"/>
              </a:ext>
            </a:extLst>
          </p:cNvPr>
          <p:cNvSpPr>
            <a:spLocks noGrp="1"/>
          </p:cNvSpPr>
          <p:nvPr>
            <p:ph sz="half" idx="1"/>
          </p:nvPr>
        </p:nvSpPr>
        <p:spPr>
          <a:xfrm>
            <a:off x="211755" y="5450754"/>
            <a:ext cx="837399" cy="539345"/>
          </a:xfrm>
        </p:spPr>
        <p:txBody>
          <a:bodyPr/>
          <a:lstStyle/>
          <a:p>
            <a:r>
              <a:rPr lang="en-US" dirty="0"/>
              <a:t>AWE.                    </a:t>
            </a:r>
          </a:p>
        </p:txBody>
      </p:sp>
      <p:sp>
        <p:nvSpPr>
          <p:cNvPr id="6" name="Slide Number Placeholder 5">
            <a:extLst>
              <a:ext uri="{FF2B5EF4-FFF2-40B4-BE49-F238E27FC236}">
                <a16:creationId xmlns:a16="http://schemas.microsoft.com/office/drawing/2014/main" id="{70202D98-AA1E-41BB-B94E-180311759C13}"/>
              </a:ext>
            </a:extLst>
          </p:cNvPr>
          <p:cNvSpPr>
            <a:spLocks noGrp="1"/>
          </p:cNvSpPr>
          <p:nvPr>
            <p:ph type="sldNum" sz="quarter" idx="11"/>
          </p:nvPr>
        </p:nvSpPr>
        <p:spPr/>
        <p:txBody>
          <a:bodyPr/>
          <a:lstStyle/>
          <a:p>
            <a:fld id="{19B51A1E-902D-48AF-9020-955120F399B6}" type="slidenum">
              <a:rPr lang="en-US" smtClean="0"/>
              <a:pPr/>
              <a:t>14</a:t>
            </a:fld>
            <a:endParaRPr lang="en-US" dirty="0"/>
          </a:p>
        </p:txBody>
      </p:sp>
      <p:sp>
        <p:nvSpPr>
          <p:cNvPr id="10" name="Title 9" hidden="1">
            <a:extLst>
              <a:ext uri="{FF2B5EF4-FFF2-40B4-BE49-F238E27FC236}">
                <a16:creationId xmlns:a16="http://schemas.microsoft.com/office/drawing/2014/main" id="{52513E4A-F63D-4A30-AB4A-9C3EC1165170}"/>
              </a:ext>
            </a:extLst>
          </p:cNvPr>
          <p:cNvSpPr>
            <a:spLocks noGrp="1"/>
          </p:cNvSpPr>
          <p:nvPr>
            <p:ph type="title"/>
          </p:nvPr>
        </p:nvSpPr>
        <p:spPr/>
        <p:txBody>
          <a:bodyPr/>
          <a:lstStyle/>
          <a:p>
            <a:r>
              <a:rPr lang="en-US" dirty="0"/>
              <a:t>Large Image</a:t>
            </a:r>
          </a:p>
        </p:txBody>
      </p:sp>
    </p:spTree>
    <p:extLst>
      <p:ext uri="{BB962C8B-B14F-4D97-AF65-F5344CB8AC3E}">
        <p14:creationId xmlns:p14="http://schemas.microsoft.com/office/powerpoint/2010/main" val="6652193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a:xfrm>
            <a:off x="0" y="0"/>
            <a:ext cx="5105400" cy="6858000"/>
          </a:xfrm>
        </p:spPr>
        <p:txBody>
          <a:bodyPr/>
          <a:lstStyle/>
          <a:p>
            <a:r>
              <a:rPr lang="en-US" dirty="0"/>
              <a:t>Thank You</a:t>
            </a:r>
          </a:p>
        </p:txBody>
      </p:sp>
      <p:cxnSp>
        <p:nvCxnSpPr>
          <p:cNvPr id="25" name="Straight Connector 24">
            <a:extLst>
              <a:ext uri="{FF2B5EF4-FFF2-40B4-BE49-F238E27FC236}">
                <a16:creationId xmlns:a16="http://schemas.microsoft.com/office/drawing/2014/main" id="{551A2C98-AF4A-453D-882B-3123746E8A48}"/>
              </a:ext>
              <a:ext uri="{C183D7F6-B498-43B3-948B-1728B52AA6E4}">
                <adec:decorative xmlns:adec="http://schemas.microsoft.com/office/drawing/2017/decorative" val="1"/>
              </a:ext>
            </a:extLst>
          </p:cNvPr>
          <p:cNvCxnSpPr/>
          <p:nvPr/>
        </p:nvCxnSpPr>
        <p:spPr>
          <a:xfrm>
            <a:off x="664575" y="3906982"/>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8" name="Graphic 7" descr="Icon - User">
            <a:extLst>
              <a:ext uri="{FF2B5EF4-FFF2-40B4-BE49-F238E27FC236}">
                <a16:creationId xmlns:a16="http://schemas.microsoft.com/office/drawing/2014/main" id="{111541C4-DB03-4E53-994D-499C7D73C4D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36648" y="4797111"/>
            <a:ext cx="218900" cy="218900"/>
          </a:xfrm>
          <a:prstGeom prst="rect">
            <a:avLst/>
          </a:prstGeom>
        </p:spPr>
      </p:pic>
      <p:sp>
        <p:nvSpPr>
          <p:cNvPr id="4" name="Text Placeholder 3">
            <a:extLst>
              <a:ext uri="{FF2B5EF4-FFF2-40B4-BE49-F238E27FC236}">
                <a16:creationId xmlns:a16="http://schemas.microsoft.com/office/drawing/2014/main" id="{60828E04-9C2A-4859-8050-C2DF67A249CB}"/>
              </a:ext>
            </a:extLst>
          </p:cNvPr>
          <p:cNvSpPr>
            <a:spLocks noGrp="1"/>
          </p:cNvSpPr>
          <p:nvPr>
            <p:ph type="body" sz="quarter" idx="15"/>
          </p:nvPr>
        </p:nvSpPr>
        <p:spPr/>
        <p:txBody>
          <a:bodyPr/>
          <a:lstStyle/>
          <a:p>
            <a:r>
              <a:rPr lang="en-US" dirty="0"/>
              <a:t>Dr. Brandon Waggoner</a:t>
            </a:r>
          </a:p>
        </p:txBody>
      </p:sp>
      <p:pic>
        <p:nvPicPr>
          <p:cNvPr id="9" name="Graphic 8" descr="Icon Email">
            <a:extLst>
              <a:ext uri="{FF2B5EF4-FFF2-40B4-BE49-F238E27FC236}">
                <a16:creationId xmlns:a16="http://schemas.microsoft.com/office/drawing/2014/main" id="{773C1382-ACE1-460F-A1B6-AB761A7D2E6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36648" y="5160621"/>
            <a:ext cx="218900" cy="218900"/>
          </a:xfrm>
          <a:prstGeom prst="rect">
            <a:avLst/>
          </a:prstGeom>
        </p:spPr>
      </p:pic>
      <p:sp>
        <p:nvSpPr>
          <p:cNvPr id="6" name="Text Placeholder 5">
            <a:extLst>
              <a:ext uri="{FF2B5EF4-FFF2-40B4-BE49-F238E27FC236}">
                <a16:creationId xmlns:a16="http://schemas.microsoft.com/office/drawing/2014/main" id="{50A3BCC3-A277-4C0B-9EBA-EB53990D8EBD}"/>
              </a:ext>
            </a:extLst>
          </p:cNvPr>
          <p:cNvSpPr>
            <a:spLocks noGrp="1"/>
          </p:cNvSpPr>
          <p:nvPr>
            <p:ph type="body" sz="quarter" idx="17"/>
          </p:nvPr>
        </p:nvSpPr>
        <p:spPr>
          <a:xfrm>
            <a:off x="769601" y="5160621"/>
            <a:ext cx="3201376" cy="288000"/>
          </a:xfrm>
        </p:spPr>
        <p:txBody>
          <a:bodyPr/>
          <a:lstStyle/>
          <a:p>
            <a:r>
              <a:rPr lang="en-US" dirty="0"/>
              <a:t>bpwaggoner@liberty.edu</a:t>
            </a:r>
          </a:p>
          <a:p>
            <a:endParaRPr lang="en-US" dirty="0"/>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6" cstate="screen">
            <a:extLst>
              <a:ext uri="{28A0092B-C50C-407E-A947-70E740481C1C}">
                <a14:useLocalDpi xmlns:a14="http://schemas.microsoft.com/office/drawing/2010/main"/>
              </a:ext>
            </a:extLst>
          </a:blip>
          <a:srcRect/>
          <a:stretch>
            <a:fillRect/>
          </a:stretch>
        </p:blipFill>
        <p:spPr/>
      </p:pic>
      <p:pic>
        <p:nvPicPr>
          <p:cNvPr id="2" name="Graphic 1" descr="Icon - User">
            <a:extLst>
              <a:ext uri="{FF2B5EF4-FFF2-40B4-BE49-F238E27FC236}">
                <a16:creationId xmlns:a16="http://schemas.microsoft.com/office/drawing/2014/main" id="{B1525ABE-76A1-E2DD-6C85-E4B74BE7C7CD}"/>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36648" y="5520902"/>
            <a:ext cx="218900" cy="218900"/>
          </a:xfrm>
          <a:prstGeom prst="rect">
            <a:avLst/>
          </a:prstGeom>
        </p:spPr>
      </p:pic>
      <p:sp>
        <p:nvSpPr>
          <p:cNvPr id="3" name="Text Placeholder 3">
            <a:extLst>
              <a:ext uri="{FF2B5EF4-FFF2-40B4-BE49-F238E27FC236}">
                <a16:creationId xmlns:a16="http://schemas.microsoft.com/office/drawing/2014/main" id="{BDB469B7-748F-FD26-0C0D-FC74B2437B3B}"/>
              </a:ext>
            </a:extLst>
          </p:cNvPr>
          <p:cNvSpPr txBox="1">
            <a:spLocks/>
          </p:cNvSpPr>
          <p:nvPr/>
        </p:nvSpPr>
        <p:spPr>
          <a:xfrm>
            <a:off x="769601" y="5530117"/>
            <a:ext cx="3201376" cy="288000"/>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1800" kern="1200">
                <a:solidFill>
                  <a:schemeClr val="tx1">
                    <a:lumMod val="75000"/>
                    <a:lumOff val="25000"/>
                  </a:schemeClr>
                </a:solidFill>
                <a:latin typeface="+mn-lt"/>
                <a:ea typeface="+mn-ea"/>
                <a:cs typeface="+mn-cs"/>
              </a:defRPr>
            </a:lvl1pPr>
            <a:lvl2pPr marL="266700" indent="0" algn="l"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2pPr>
            <a:lvl3pPr marL="5429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3pPr>
            <a:lvl4pPr marL="8096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4pPr>
            <a:lvl5pPr marL="10763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Melanie </a:t>
            </a:r>
            <a:r>
              <a:rPr lang="en-US" dirty="0" err="1"/>
              <a:t>Greathead</a:t>
            </a:r>
            <a:endParaRPr lang="en-US" dirty="0"/>
          </a:p>
        </p:txBody>
      </p:sp>
      <p:pic>
        <p:nvPicPr>
          <p:cNvPr id="5" name="Graphic 4" descr="Icon Email">
            <a:extLst>
              <a:ext uri="{FF2B5EF4-FFF2-40B4-BE49-F238E27FC236}">
                <a16:creationId xmlns:a16="http://schemas.microsoft.com/office/drawing/2014/main" id="{A001A5F7-2210-D4F9-5204-0298A802061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36648" y="5883225"/>
            <a:ext cx="218900" cy="218900"/>
          </a:xfrm>
          <a:prstGeom prst="rect">
            <a:avLst/>
          </a:prstGeom>
        </p:spPr>
      </p:pic>
      <p:sp>
        <p:nvSpPr>
          <p:cNvPr id="7" name="Text Placeholder 5">
            <a:extLst>
              <a:ext uri="{FF2B5EF4-FFF2-40B4-BE49-F238E27FC236}">
                <a16:creationId xmlns:a16="http://schemas.microsoft.com/office/drawing/2014/main" id="{93512406-D559-3194-EE42-0B1F3FCC5190}"/>
              </a:ext>
            </a:extLst>
          </p:cNvPr>
          <p:cNvSpPr txBox="1">
            <a:spLocks/>
          </p:cNvSpPr>
          <p:nvPr/>
        </p:nvSpPr>
        <p:spPr>
          <a:xfrm>
            <a:off x="769601" y="5883225"/>
            <a:ext cx="3201376" cy="288000"/>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1800" kern="1200">
                <a:solidFill>
                  <a:schemeClr val="tx1">
                    <a:lumMod val="75000"/>
                    <a:lumOff val="25000"/>
                  </a:schemeClr>
                </a:solidFill>
                <a:latin typeface="+mn-lt"/>
                <a:ea typeface="+mn-ea"/>
                <a:cs typeface="+mn-cs"/>
              </a:defRPr>
            </a:lvl1pPr>
            <a:lvl2pPr marL="266700" indent="0" algn="l"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2pPr>
            <a:lvl3pPr marL="5429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3pPr>
            <a:lvl4pPr marL="8096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4pPr>
            <a:lvl5pPr marL="1076325" indent="0" algn="l" defTabSz="914400" rtl="0" eaLnBrk="1" latinLnBrk="0" hangingPunct="1">
              <a:lnSpc>
                <a:spcPct val="90000"/>
              </a:lnSpc>
              <a:spcBef>
                <a:spcPts val="500"/>
              </a:spcBef>
              <a:buFont typeface="Arial" panose="020B0604020202020204" pitchFamily="34" charset="0"/>
              <a:buNone/>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mgreathead@liberty.edu</a:t>
            </a:r>
          </a:p>
          <a:p>
            <a:endParaRPr lang="en-US" dirty="0"/>
          </a:p>
        </p:txBody>
      </p:sp>
    </p:spTree>
    <p:extLst>
      <p:ext uri="{BB962C8B-B14F-4D97-AF65-F5344CB8AC3E}">
        <p14:creationId xmlns:p14="http://schemas.microsoft.com/office/powerpoint/2010/main" val="41536783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98DCA46-603B-4178-8707-30E192CE6B8D}"/>
              </a:ext>
            </a:extLst>
          </p:cNvPr>
          <p:cNvSpPr>
            <a:spLocks noGrp="1"/>
          </p:cNvSpPr>
          <p:nvPr>
            <p:ph type="title"/>
          </p:nvPr>
        </p:nvSpPr>
        <p:spPr>
          <a:xfrm>
            <a:off x="379748" y="177077"/>
            <a:ext cx="11255165" cy="695740"/>
          </a:xfrm>
        </p:spPr>
        <p:txBody>
          <a:bodyPr/>
          <a:lstStyle/>
          <a:p>
            <a:r>
              <a:rPr lang="en-US" dirty="0"/>
              <a:t>References</a:t>
            </a:r>
          </a:p>
        </p:txBody>
      </p:sp>
      <p:sp>
        <p:nvSpPr>
          <p:cNvPr id="2" name="Slide Number Placeholder 1">
            <a:extLst>
              <a:ext uri="{FF2B5EF4-FFF2-40B4-BE49-F238E27FC236}">
                <a16:creationId xmlns:a16="http://schemas.microsoft.com/office/drawing/2014/main" id="{49C63C13-9900-42EE-BB5D-A82D698B2F1D}"/>
              </a:ext>
            </a:extLst>
          </p:cNvPr>
          <p:cNvSpPr>
            <a:spLocks noGrp="1"/>
          </p:cNvSpPr>
          <p:nvPr>
            <p:ph type="sldNum" sz="quarter" idx="11"/>
          </p:nvPr>
        </p:nvSpPr>
        <p:spPr/>
        <p:txBody>
          <a:bodyPr/>
          <a:lstStyle/>
          <a:p>
            <a:fld id="{19B51A1E-902D-48AF-9020-955120F399B6}" type="slidenum">
              <a:rPr lang="en-US" smtClean="0"/>
              <a:pPr/>
              <a:t>16</a:t>
            </a:fld>
            <a:endParaRPr lang="en-US" dirty="0"/>
          </a:p>
        </p:txBody>
      </p:sp>
      <p:sp>
        <p:nvSpPr>
          <p:cNvPr id="3" name="Text Placeholder 2">
            <a:extLst>
              <a:ext uri="{FF2B5EF4-FFF2-40B4-BE49-F238E27FC236}">
                <a16:creationId xmlns:a16="http://schemas.microsoft.com/office/drawing/2014/main" id="{8371048E-EED4-47B6-8CB5-ECC106AD41A4}"/>
              </a:ext>
            </a:extLst>
          </p:cNvPr>
          <p:cNvSpPr>
            <a:spLocks noGrp="1"/>
          </p:cNvSpPr>
          <p:nvPr>
            <p:ph type="body" sz="quarter" idx="13"/>
          </p:nvPr>
        </p:nvSpPr>
        <p:spPr>
          <a:xfrm>
            <a:off x="1052581" y="792481"/>
            <a:ext cx="8911390" cy="7398326"/>
          </a:xfrm>
        </p:spPr>
        <p:txBody>
          <a:bodyPr/>
          <a:lstStyle/>
          <a:p>
            <a:pPr marL="342900" marR="0" lvl="0" indent="-342900" algn="l" defTabSz="914400" rtl="0" eaLnBrk="1" fontAlgn="auto" latinLnBrk="0" hangingPunct="1">
              <a:lnSpc>
                <a:spcPct val="142857"/>
              </a:lnSpc>
              <a:spcBef>
                <a:spcPts val="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American Counseling Association. (2014). ACA code of ethics. Alexandria, VA: Author</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Bayne, H. B., &amp; </a:t>
            </a:r>
            <a:r>
              <a:rPr kumimoji="0" lang="en-US" sz="1200" b="0" i="0" u="none" strike="noStrike" kern="0" cap="none" spc="0" normalizeH="0" baseline="0" noProof="0" dirty="0" err="1">
                <a:ln>
                  <a:noFill/>
                </a:ln>
                <a:solidFill>
                  <a:srgbClr val="000000"/>
                </a:solidFill>
                <a:effectLst/>
                <a:uLnTx/>
                <a:uFillTx/>
                <a:latin typeface="Century Gothic"/>
                <a:sym typeface="Century Gothic"/>
              </a:rPr>
              <a:t>Tylsova</a:t>
            </a:r>
            <a:r>
              <a:rPr kumimoji="0" lang="en-US" sz="1200" b="0" i="0" u="none" strike="noStrike" kern="0" cap="none" spc="0" normalizeH="0" baseline="0" noProof="0" dirty="0">
                <a:ln>
                  <a:noFill/>
                </a:ln>
                <a:solidFill>
                  <a:srgbClr val="000000"/>
                </a:solidFill>
                <a:effectLst/>
                <a:uLnTx/>
                <a:uFillTx/>
                <a:latin typeface="Century Gothic"/>
                <a:sym typeface="Century Gothic"/>
              </a:rPr>
              <a:t>, M. (2019). Understanding and incorporating God representations within counseling. </a:t>
            </a:r>
            <a:r>
              <a:rPr kumimoji="0" lang="en-US" sz="1200" b="0" i="1" u="none" strike="noStrike" kern="0" cap="none" spc="0" normalizeH="0" baseline="0" noProof="0" dirty="0">
                <a:ln>
                  <a:noFill/>
                </a:ln>
                <a:solidFill>
                  <a:srgbClr val="000000"/>
                </a:solidFill>
                <a:effectLst/>
                <a:uLnTx/>
                <a:uFillTx/>
                <a:latin typeface="Century Gothic"/>
                <a:sym typeface="Century Gothic"/>
              </a:rPr>
              <a:t>Counseling and Values</a:t>
            </a:r>
            <a:r>
              <a:rPr kumimoji="0" lang="en-US" sz="1200" b="0" i="0" u="none" strike="noStrike" kern="0" cap="none" spc="0" normalizeH="0" baseline="0" noProof="0" dirty="0">
                <a:ln>
                  <a:noFill/>
                </a:ln>
                <a:solidFill>
                  <a:srgbClr val="000000"/>
                </a:solidFill>
                <a:effectLst/>
                <a:uLnTx/>
                <a:uFillTx/>
                <a:latin typeface="Century Gothic"/>
                <a:sym typeface="Century Gothic"/>
              </a:rPr>
              <a:t>, 64(2), 148-167.</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Evans, C., Brown, D., &amp; Davis, J. (2022). Professional counseling from a Christian worldview. Journal of Spirituality in Mental Health, 24(3), 309-326.</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Fox, J., </a:t>
            </a:r>
            <a:r>
              <a:rPr kumimoji="0" lang="en-US" sz="1200" b="0" i="0" u="none" strike="noStrike" kern="0" cap="none" spc="0" normalizeH="0" baseline="0" noProof="0" dirty="0" err="1">
                <a:ln>
                  <a:noFill/>
                </a:ln>
                <a:solidFill>
                  <a:srgbClr val="000000"/>
                </a:solidFill>
                <a:effectLst/>
                <a:uLnTx/>
                <a:uFillTx/>
                <a:latin typeface="Century Gothic"/>
                <a:sym typeface="Century Gothic"/>
              </a:rPr>
              <a:t>Picciotto</a:t>
            </a:r>
            <a:r>
              <a:rPr kumimoji="0" lang="en-US" sz="1200" b="0" i="0" u="none" strike="noStrike" kern="0" cap="none" spc="0" normalizeH="0" baseline="0" noProof="0" dirty="0">
                <a:ln>
                  <a:noFill/>
                </a:ln>
                <a:solidFill>
                  <a:srgbClr val="000000"/>
                </a:solidFill>
                <a:effectLst/>
                <a:uLnTx/>
                <a:uFillTx/>
                <a:latin typeface="Century Gothic"/>
                <a:sym typeface="Century Gothic"/>
              </a:rPr>
              <a:t>, G., Cashwell, C. S., Worthington Jr, E. L., Basso, M. J., Brow Corrigan, S., ... &amp; </a:t>
            </a:r>
            <a:r>
              <a:rPr kumimoji="0" lang="en-US" sz="1200" b="0" i="0" u="none" strike="noStrike" kern="0" cap="none" spc="0" normalizeH="0" baseline="0" noProof="0" dirty="0" err="1">
                <a:ln>
                  <a:noFill/>
                </a:ln>
                <a:solidFill>
                  <a:srgbClr val="000000"/>
                </a:solidFill>
                <a:effectLst/>
                <a:uLnTx/>
                <a:uFillTx/>
                <a:latin typeface="Century Gothic"/>
                <a:sym typeface="Century Gothic"/>
              </a:rPr>
              <a:t>Zeligman</a:t>
            </a:r>
            <a:r>
              <a:rPr kumimoji="0" lang="en-US" sz="1200" b="0" i="0" u="none" strike="noStrike" kern="0" cap="none" spc="0" normalizeH="0" baseline="0" noProof="0" dirty="0">
                <a:ln>
                  <a:noFill/>
                </a:ln>
                <a:solidFill>
                  <a:srgbClr val="000000"/>
                </a:solidFill>
                <a:effectLst/>
                <a:uLnTx/>
                <a:uFillTx/>
                <a:latin typeface="Century Gothic"/>
                <a:sym typeface="Century Gothic"/>
              </a:rPr>
              <a:t>, M. (2020). Religious commitment, spirituality, and attitudes toward God as related to psychological and medical help-seeking: The role of spiritual bypass. </a:t>
            </a:r>
            <a:r>
              <a:rPr kumimoji="0" lang="en-US" sz="1200" b="0" i="1" u="none" strike="noStrike" kern="0" cap="none" spc="0" normalizeH="0" baseline="0" noProof="0" dirty="0">
                <a:ln>
                  <a:noFill/>
                </a:ln>
                <a:solidFill>
                  <a:srgbClr val="000000"/>
                </a:solidFill>
                <a:effectLst/>
                <a:uLnTx/>
                <a:uFillTx/>
                <a:latin typeface="Century Gothic"/>
                <a:sym typeface="Century Gothic"/>
              </a:rPr>
              <a:t>Spirituality in Clinical Practice</a:t>
            </a:r>
            <a:r>
              <a:rPr kumimoji="0" lang="en-US" sz="1200" b="0" i="0" u="none" strike="noStrike" kern="0" cap="none" spc="0" normalizeH="0" baseline="0" noProof="0" dirty="0">
                <a:ln>
                  <a:noFill/>
                </a:ln>
                <a:solidFill>
                  <a:srgbClr val="000000"/>
                </a:solidFill>
                <a:effectLst/>
                <a:uLnTx/>
                <a:uFillTx/>
                <a:latin typeface="Century Gothic"/>
                <a:sym typeface="Century Gothic"/>
              </a:rPr>
              <a:t>, 7(3), 178.</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Jones, J. M. (2022, April 19). How religious are Americans?. </a:t>
            </a:r>
            <a:r>
              <a:rPr kumimoji="0" lang="en-US" sz="1200" b="0" i="0" u="none" strike="noStrike" kern="0" cap="none" spc="0" normalizeH="0" baseline="0" noProof="0" dirty="0" err="1">
                <a:ln>
                  <a:noFill/>
                </a:ln>
                <a:solidFill>
                  <a:srgbClr val="000000"/>
                </a:solidFill>
                <a:effectLst/>
                <a:uLnTx/>
                <a:uFillTx/>
                <a:latin typeface="Century Gothic"/>
                <a:sym typeface="Century Gothic"/>
              </a:rPr>
              <a:t>Gallup.com.https</a:t>
            </a:r>
            <a:r>
              <a:rPr kumimoji="0" lang="en-US" sz="1200" b="0" i="0" u="none" strike="noStrike" kern="0" cap="none" spc="0" normalizeH="0" baseline="0" noProof="0" dirty="0">
                <a:ln>
                  <a:noFill/>
                </a:ln>
                <a:solidFill>
                  <a:srgbClr val="000000"/>
                </a:solidFill>
                <a:effectLst/>
                <a:uLnTx/>
                <a:uFillTx/>
                <a:latin typeface="Century Gothic"/>
                <a:sym typeface="Century Gothic"/>
              </a:rPr>
              <a:t>://news.gallup.com/poll/358364/religious-americans.aspx</a:t>
            </a:r>
          </a:p>
          <a:p>
            <a:pPr marL="342900" indent="-342900" algn="l">
              <a:lnSpc>
                <a:spcPct val="142857"/>
              </a:lnSpc>
              <a:spcBef>
                <a:spcPts val="1400"/>
              </a:spcBef>
              <a:buClr>
                <a:srgbClr val="000000"/>
              </a:buClr>
              <a:buSzPts val="1400"/>
              <a:buFont typeface="Century Gothic"/>
              <a:buAutoNum type="arabicPeriod"/>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Jones, J. M. (2023, September 22). In U.S., 47% Identify as Religious, 33% as Spiritual Gallup.com. </a:t>
            </a:r>
            <a:r>
              <a:rPr kumimoji="0" lang="en-US" sz="1200" b="0" i="0" u="none" strike="noStrike" kern="0" cap="none" spc="0" normalizeH="0" baseline="0" noProof="0" dirty="0">
                <a:ln>
                  <a:noFill/>
                </a:ln>
                <a:solidFill>
                  <a:srgbClr val="000000"/>
                </a:solidFill>
                <a:effectLst/>
                <a:uLnTx/>
                <a:uFillTx/>
                <a:latin typeface="Century Gothic"/>
                <a:sym typeface="Century Gothic"/>
                <a:hlinkClick r:id="rId2"/>
              </a:rPr>
              <a:t>https://news.gallup.com/poll/511133/identify-religious-spiritual.aspx</a:t>
            </a:r>
            <a:endParaRPr kumimoji="0" lang="en-US" sz="1200" b="0" i="0" u="none" strike="noStrike" kern="0" cap="none" spc="0" normalizeH="0" baseline="0" noProof="0" dirty="0">
              <a:ln>
                <a:noFill/>
              </a:ln>
              <a:solidFill>
                <a:srgbClr val="000000"/>
              </a:solidFill>
              <a:effectLst/>
              <a:uLnTx/>
              <a:uFillTx/>
              <a:latin typeface="Century Gothic"/>
              <a:sym typeface="Century Gothic"/>
            </a:endParaRPr>
          </a:p>
          <a:p>
            <a:pPr marL="342900" indent="-342900" algn="l">
              <a:lnSpc>
                <a:spcPct val="142857"/>
              </a:lnSpc>
              <a:spcBef>
                <a:spcPts val="1400"/>
              </a:spcBef>
              <a:buClr>
                <a:srgbClr val="000000"/>
              </a:buClr>
              <a:buSzPts val="1400"/>
              <a:buFont typeface="Century Gothic"/>
              <a:buAutoNum type="arabicPeriod"/>
              <a:defRPr/>
            </a:pPr>
            <a:r>
              <a:rPr kumimoji="0" lang="en-US" sz="1200" b="0" i="0" u="none" strike="noStrike" kern="0" cap="none" spc="0" normalizeH="0" baseline="0" noProof="0" dirty="0">
                <a:ln>
                  <a:noFill/>
                </a:ln>
                <a:solidFill>
                  <a:srgbClr val="000000"/>
                </a:solidFill>
                <a:effectLst/>
                <a:uLnTx/>
                <a:uFillTx/>
                <a:latin typeface="Century Gothic"/>
                <a:sym typeface="Century Gothic"/>
              </a:rPr>
              <a:t>Koch, D., &amp; Edstrom, L. (2022). Development of the spiritual harm and abuse scale. </a:t>
            </a:r>
            <a:r>
              <a:rPr kumimoji="0" lang="en-US" sz="1200" b="0" i="1" u="none" strike="noStrike" kern="0" cap="none" spc="0" normalizeH="0" baseline="0" noProof="0" dirty="0">
                <a:ln>
                  <a:noFill/>
                </a:ln>
                <a:solidFill>
                  <a:srgbClr val="000000"/>
                </a:solidFill>
                <a:effectLst/>
                <a:uLnTx/>
                <a:uFillTx/>
                <a:latin typeface="Century Gothic"/>
                <a:sym typeface="Century Gothic"/>
              </a:rPr>
              <a:t>Journal for the scientific study of religion</a:t>
            </a:r>
            <a:r>
              <a:rPr kumimoji="0" lang="en-US" sz="1200" b="0" i="0" u="none" strike="noStrike" kern="0" cap="none" spc="0" normalizeH="0" baseline="0" noProof="0" dirty="0">
                <a:ln>
                  <a:noFill/>
                </a:ln>
                <a:solidFill>
                  <a:srgbClr val="000000"/>
                </a:solidFill>
                <a:effectLst/>
                <a:uLnTx/>
                <a:uFillTx/>
                <a:latin typeface="Century Gothic"/>
                <a:sym typeface="Century Gothic"/>
              </a:rPr>
              <a:t>, 61(2), 476-506.</a:t>
            </a:r>
          </a:p>
          <a:p>
            <a:pPr marL="342900" indent="-342900" algn="l">
              <a:lnSpc>
                <a:spcPct val="142857"/>
              </a:lnSpc>
              <a:spcBef>
                <a:spcPts val="1400"/>
              </a:spcBef>
              <a:buClr>
                <a:srgbClr val="000000"/>
              </a:buClr>
              <a:buSzPts val="1400"/>
              <a:buFont typeface="Century Gothic"/>
              <a:buAutoNum type="arabicPeriod"/>
              <a:defRPr/>
            </a:pPr>
            <a:r>
              <a:rPr kumimoji="0" lang="en-US" sz="1200" b="0" i="0" u="none" strike="noStrike" kern="0" cap="none" spc="0" normalizeH="0" baseline="0" noProof="0" dirty="0" err="1">
                <a:ln>
                  <a:noFill/>
                </a:ln>
                <a:solidFill>
                  <a:srgbClr val="000000"/>
                </a:solidFill>
                <a:effectLst/>
                <a:uLnTx/>
                <a:uFillTx/>
                <a:latin typeface="Century Gothic"/>
                <a:sym typeface="Century Gothic"/>
              </a:rPr>
              <a:t>Matise</a:t>
            </a:r>
            <a:r>
              <a:rPr kumimoji="0" lang="en-US" sz="1200" b="0" i="0" u="none" strike="noStrike" kern="0" cap="none" spc="0" normalizeH="0" baseline="0" noProof="0" dirty="0">
                <a:ln>
                  <a:noFill/>
                </a:ln>
                <a:solidFill>
                  <a:srgbClr val="000000"/>
                </a:solidFill>
                <a:effectLst/>
                <a:uLnTx/>
                <a:uFillTx/>
                <a:latin typeface="Century Gothic"/>
                <a:sym typeface="Century Gothic"/>
              </a:rPr>
              <a:t>, M., Ratcliff, J., &amp; </a:t>
            </a:r>
            <a:r>
              <a:rPr kumimoji="0" lang="en-US" sz="1200" b="0" i="0" u="none" strike="noStrike" kern="0" cap="none" spc="0" normalizeH="0" baseline="0" noProof="0" dirty="0" err="1">
                <a:ln>
                  <a:noFill/>
                </a:ln>
                <a:solidFill>
                  <a:srgbClr val="000000"/>
                </a:solidFill>
                <a:effectLst/>
                <a:uLnTx/>
                <a:uFillTx/>
                <a:latin typeface="Century Gothic"/>
                <a:sym typeface="Century Gothic"/>
              </a:rPr>
              <a:t>Mosci</a:t>
            </a:r>
            <a:r>
              <a:rPr kumimoji="0" lang="en-US" sz="1200" b="0" i="0" u="none" strike="noStrike" kern="0" cap="none" spc="0" normalizeH="0" baseline="0" noProof="0" dirty="0">
                <a:ln>
                  <a:noFill/>
                </a:ln>
                <a:solidFill>
                  <a:srgbClr val="000000"/>
                </a:solidFill>
                <a:effectLst/>
                <a:uLnTx/>
                <a:uFillTx/>
                <a:latin typeface="Century Gothic"/>
                <a:sym typeface="Century Gothic"/>
              </a:rPr>
              <a:t>, F. (2018). A working model for the integration of spirituality in counseling. Journal of Spirituality in Mental Health, 20(1), 27-50.</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r>
              <a:rPr kumimoji="0" lang="en-US" sz="1200" b="0" i="0" u="none" strike="noStrike" kern="0" cap="none" spc="0" normalizeH="0" baseline="0" noProof="0" dirty="0" err="1">
                <a:ln>
                  <a:noFill/>
                </a:ln>
                <a:solidFill>
                  <a:srgbClr val="000000"/>
                </a:solidFill>
                <a:effectLst/>
                <a:uLnTx/>
                <a:uFillTx/>
                <a:latin typeface="Century Gothic"/>
                <a:sym typeface="Century Gothic"/>
              </a:rPr>
              <a:t>Mintert</a:t>
            </a:r>
            <a:r>
              <a:rPr kumimoji="0" lang="en-US" sz="1200" b="0" i="0" u="none" strike="noStrike" kern="0" cap="none" spc="0" normalizeH="0" baseline="0" noProof="0" dirty="0">
                <a:ln>
                  <a:noFill/>
                </a:ln>
                <a:solidFill>
                  <a:srgbClr val="000000"/>
                </a:solidFill>
                <a:effectLst/>
                <a:uLnTx/>
                <a:uFillTx/>
                <a:latin typeface="Century Gothic"/>
                <a:sym typeface="Century Gothic"/>
              </a:rPr>
              <a:t>, J., Tran, A. G., &amp; </a:t>
            </a:r>
            <a:r>
              <a:rPr kumimoji="0" lang="en-US" sz="1200" b="0" i="0" u="none" strike="noStrike" kern="0" cap="none" spc="0" normalizeH="0" baseline="0" noProof="0" dirty="0" err="1">
                <a:ln>
                  <a:noFill/>
                </a:ln>
                <a:solidFill>
                  <a:srgbClr val="000000"/>
                </a:solidFill>
                <a:effectLst/>
                <a:uLnTx/>
                <a:uFillTx/>
                <a:latin typeface="Century Gothic"/>
                <a:sym typeface="Century Gothic"/>
              </a:rPr>
              <a:t>Kurpius</a:t>
            </a:r>
            <a:r>
              <a:rPr kumimoji="0" lang="en-US" sz="1200" b="0" i="0" u="none" strike="noStrike" kern="0" cap="none" spc="0" normalizeH="0" baseline="0" noProof="0" dirty="0">
                <a:ln>
                  <a:noFill/>
                </a:ln>
                <a:solidFill>
                  <a:srgbClr val="000000"/>
                </a:solidFill>
                <a:effectLst/>
                <a:uLnTx/>
                <a:uFillTx/>
                <a:latin typeface="Century Gothic"/>
                <a:sym typeface="Century Gothic"/>
              </a:rPr>
              <a:t>, S. (2020). Religious and/or spiritual social justice advocacy: Guidance from the multicultural and social justice counseling competencies. Counseling and Values, 65(1), 2-14.</a:t>
            </a:r>
          </a:p>
          <a:p>
            <a:pPr marL="342900" marR="0" lvl="0" indent="-342900" algn="l" defTabSz="914400" rtl="0" eaLnBrk="1" fontAlgn="auto" latinLnBrk="0" hangingPunct="1">
              <a:lnSpc>
                <a:spcPct val="142857"/>
              </a:lnSpc>
              <a:spcBef>
                <a:spcPts val="1400"/>
              </a:spcBef>
              <a:spcAft>
                <a:spcPts val="0"/>
              </a:spcAft>
              <a:buClr>
                <a:srgbClr val="000000"/>
              </a:buClr>
              <a:buSzPts val="1400"/>
              <a:buFont typeface="Century Gothic"/>
              <a:buAutoNum type="arabicPeriod"/>
              <a:tabLst/>
              <a:defRPr/>
            </a:pPr>
            <a:endParaRPr kumimoji="0" lang="en-US" sz="1600" b="0" i="0" u="none" strike="noStrike" kern="0" cap="none" spc="0" normalizeH="0" baseline="0" noProof="0" dirty="0">
              <a:ln>
                <a:noFill/>
              </a:ln>
              <a:solidFill>
                <a:srgbClr val="000000"/>
              </a:solidFill>
              <a:effectLst/>
              <a:uLnTx/>
              <a:uFillTx/>
              <a:latin typeface="Century Gothic"/>
              <a:sym typeface="Century Gothic"/>
            </a:endParaRPr>
          </a:p>
          <a:p>
            <a:pPr>
              <a:lnSpc>
                <a:spcPct val="100000"/>
              </a:lnSpc>
            </a:pPr>
            <a:endParaRPr lang="en-US" u="sng" dirty="0">
              <a:solidFill>
                <a:srgbClr val="0070C0"/>
              </a:solidFill>
            </a:endParaRPr>
          </a:p>
        </p:txBody>
      </p:sp>
    </p:spTree>
    <p:extLst>
      <p:ext uri="{BB962C8B-B14F-4D97-AF65-F5344CB8AC3E}">
        <p14:creationId xmlns:p14="http://schemas.microsoft.com/office/powerpoint/2010/main" val="595823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p:txBody>
          <a:bodyPr/>
          <a:lstStyle/>
          <a:p>
            <a:r>
              <a:rPr lang="en-US" dirty="0"/>
              <a:t>Learning Objectives</a:t>
            </a:r>
            <a:br>
              <a:rPr lang="en-US" dirty="0"/>
            </a:br>
            <a:br>
              <a:rPr lang="en-US" dirty="0"/>
            </a:br>
            <a:br>
              <a:rPr lang="en-US" dirty="0"/>
            </a:br>
            <a:br>
              <a:rPr lang="en-US" dirty="0"/>
            </a:b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720899" y="2245587"/>
            <a:ext cx="3638852" cy="999487"/>
          </a:xfrm>
        </p:spPr>
        <p:txBody>
          <a:bodyPr/>
          <a:lstStyle/>
          <a:p>
            <a:pPr marL="0" marR="0" lvl="0" indent="0" algn="l" defTabSz="914400" rtl="0" eaLnBrk="1" fontAlgn="auto" latinLnBrk="0" hangingPunct="1">
              <a:lnSpc>
                <a:spcPct val="100000"/>
              </a:lnSpc>
              <a:spcBef>
                <a:spcPts val="0"/>
              </a:spcBef>
              <a:spcAft>
                <a:spcPts val="0"/>
              </a:spcAft>
              <a:buClr>
                <a:srgbClr val="000000"/>
              </a:buClr>
              <a:buSzPts val="1500"/>
              <a:buFont typeface="Calibri"/>
              <a:buNone/>
              <a:tabLst/>
              <a:defRPr/>
            </a:pPr>
            <a:r>
              <a:rPr kumimoji="0" lang="en-US" sz="1500" b="0" i="0" u="none" strike="noStrike" kern="0" cap="none" spc="0" normalizeH="0" baseline="0" noProof="0" dirty="0">
                <a:ln>
                  <a:noFill/>
                </a:ln>
                <a:solidFill>
                  <a:srgbClr val="000000"/>
                </a:solidFill>
                <a:effectLst/>
                <a:uLnTx/>
                <a:uFillTx/>
                <a:latin typeface="Century Gothic"/>
                <a:sym typeface="Century Gothic"/>
              </a:rPr>
              <a:t>- Understand the application of the ACA code of ethics as it relates to balancing unconditional positive regard and not imposing values.</a:t>
            </a:r>
            <a:endParaRPr kumimoji="0" lang="en-US" sz="1600" b="0" i="0" u="none" strike="noStrike" kern="0" cap="none" spc="0" normalizeH="0" baseline="0" noProof="0" dirty="0">
              <a:ln>
                <a:noFill/>
              </a:ln>
              <a:solidFill>
                <a:srgbClr val="000000"/>
              </a:solidFill>
              <a:effectLst/>
              <a:uLnTx/>
              <a:uFillTx/>
              <a:latin typeface="Century Gothic"/>
              <a:sym typeface="Century Gothic"/>
            </a:endParaRPr>
          </a:p>
          <a:p>
            <a:pPr marL="0" marR="0" lvl="0" indent="0" algn="l" defTabSz="914400" rtl="0" eaLnBrk="1" fontAlgn="auto" latinLnBrk="0" hangingPunct="1">
              <a:lnSpc>
                <a:spcPct val="100000"/>
              </a:lnSpc>
              <a:spcBef>
                <a:spcPts val="1400"/>
              </a:spcBef>
              <a:spcAft>
                <a:spcPts val="0"/>
              </a:spcAft>
              <a:buClr>
                <a:srgbClr val="000000"/>
              </a:buClr>
              <a:buSzPts val="1500"/>
              <a:buFont typeface="Calibri"/>
              <a:buNone/>
              <a:tabLst/>
              <a:defRPr/>
            </a:pPr>
            <a:r>
              <a:rPr kumimoji="0" lang="en-US" sz="1500" b="0" i="0" u="none" strike="noStrike" kern="0" cap="none" spc="0" normalizeH="0" baseline="0" noProof="0" dirty="0">
                <a:ln>
                  <a:noFill/>
                </a:ln>
                <a:solidFill>
                  <a:srgbClr val="000000"/>
                </a:solidFill>
                <a:effectLst/>
                <a:uLnTx/>
                <a:uFillTx/>
                <a:latin typeface="Century Gothic"/>
                <a:sym typeface="Century Gothic"/>
              </a:rPr>
              <a:t>- Identify aspects of spiritual abuse, spiritual bypass, and cultural interpretation that can confound the integration process.</a:t>
            </a:r>
            <a:endParaRPr kumimoji="0" lang="en-US" sz="1600" b="0" i="0" u="none" strike="noStrike" kern="0" cap="none" spc="0" normalizeH="0" baseline="0" noProof="0" dirty="0">
              <a:ln>
                <a:noFill/>
              </a:ln>
              <a:solidFill>
                <a:srgbClr val="000000"/>
              </a:solidFill>
              <a:effectLst/>
              <a:uLnTx/>
              <a:uFillTx/>
              <a:latin typeface="Century Gothic"/>
              <a:sym typeface="Century Gothic"/>
            </a:endParaRPr>
          </a:p>
          <a:p>
            <a:pPr marL="0" marR="0" lvl="0" indent="0" algn="l" defTabSz="914400" rtl="0" eaLnBrk="1" fontAlgn="auto" latinLnBrk="0" hangingPunct="1">
              <a:lnSpc>
                <a:spcPct val="100000"/>
              </a:lnSpc>
              <a:spcBef>
                <a:spcPts val="1400"/>
              </a:spcBef>
              <a:spcAft>
                <a:spcPts val="0"/>
              </a:spcAft>
              <a:buClr>
                <a:srgbClr val="000000"/>
              </a:buClr>
              <a:buSzPts val="1500"/>
              <a:buFont typeface="Calibri"/>
              <a:buNone/>
              <a:tabLst/>
              <a:defRPr/>
            </a:pPr>
            <a:r>
              <a:rPr kumimoji="0" lang="en-US" sz="1500" b="0" i="0" u="none" strike="noStrike" kern="0" cap="none" spc="0" normalizeH="0" baseline="0" noProof="0" dirty="0">
                <a:ln>
                  <a:noFill/>
                </a:ln>
                <a:solidFill>
                  <a:srgbClr val="000000"/>
                </a:solidFill>
                <a:effectLst/>
                <a:uLnTx/>
                <a:uFillTx/>
                <a:latin typeface="Century Gothic"/>
                <a:sym typeface="Century Gothic"/>
              </a:rPr>
              <a:t>- Apply spiritual assessment strategies and interventions that are empirically and practically supported.</a:t>
            </a:r>
            <a:endParaRPr kumimoji="0" lang="en-US" sz="1600" b="0" i="0" u="none" strike="noStrike" kern="0" cap="none" spc="0" normalizeH="0" baseline="0" noProof="0" dirty="0">
              <a:ln>
                <a:noFill/>
              </a:ln>
              <a:solidFill>
                <a:srgbClr val="000000"/>
              </a:solidFill>
              <a:effectLst/>
              <a:uLnTx/>
              <a:uFillTx/>
              <a:latin typeface="Century Gothic"/>
              <a:sym typeface="Century Gothic"/>
            </a:endParaRPr>
          </a:p>
          <a:p>
            <a:pPr marL="0" marR="0" lvl="0" indent="0" algn="l" defTabSz="914400" rtl="0" eaLnBrk="1" fontAlgn="auto" latinLnBrk="0" hangingPunct="1">
              <a:lnSpc>
                <a:spcPct val="100000"/>
              </a:lnSpc>
              <a:spcBef>
                <a:spcPts val="1400"/>
              </a:spcBef>
              <a:spcAft>
                <a:spcPts val="0"/>
              </a:spcAft>
              <a:buClr>
                <a:srgbClr val="000000"/>
              </a:buClr>
              <a:buSzPts val="1500"/>
              <a:buFont typeface="Calibri"/>
              <a:buNone/>
              <a:tabLst/>
              <a:defRPr/>
            </a:pPr>
            <a:r>
              <a:rPr kumimoji="0" lang="en-US" sz="1500" b="0" i="0" u="none" strike="noStrike" kern="0" cap="none" spc="0" normalizeH="0" baseline="0" noProof="0" dirty="0">
                <a:ln>
                  <a:noFill/>
                </a:ln>
                <a:solidFill>
                  <a:srgbClr val="000000"/>
                </a:solidFill>
                <a:effectLst/>
                <a:uLnTx/>
                <a:uFillTx/>
                <a:latin typeface="Century Gothic"/>
                <a:sym typeface="Century Gothic"/>
              </a:rPr>
              <a:t>- Work through practical case studies to aid in ethical decision making with spiritual integration.</a:t>
            </a:r>
            <a:endParaRPr kumimoji="0" lang="en-US" sz="1600" b="0" i="0" u="none" strike="noStrike" kern="0" cap="none" spc="0" normalizeH="0" baseline="0" noProof="0" dirty="0">
              <a:ln>
                <a:noFill/>
              </a:ln>
              <a:solidFill>
                <a:srgbClr val="000000"/>
              </a:solidFill>
              <a:effectLst/>
              <a:uLnTx/>
              <a:uFillTx/>
              <a:latin typeface="Century Gothic"/>
              <a:sym typeface="Century Gothic"/>
            </a:endParaRPr>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6" name="Picture Placeholder 7" descr="Abstract orange folded plastic" title="Abstract orange folded plastic">
            <a:extLst>
              <a:ext uri="{FF2B5EF4-FFF2-40B4-BE49-F238E27FC236}">
                <a16:creationId xmlns:a16="http://schemas.microsoft.com/office/drawing/2014/main" id="{68FE3FDA-69D1-591B-D32D-C783BF20D82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l="2" r="2"/>
          <a:stretch>
            <a:fillRect/>
          </a:stretch>
        </p:blipFill>
        <p:spPr>
          <a:xfrm>
            <a:off x="1100138" y="790575"/>
            <a:ext cx="5611812" cy="5276850"/>
          </a:xfrm>
        </p:spPr>
      </p:pic>
    </p:spTree>
    <p:extLst>
      <p:ext uri="{BB962C8B-B14F-4D97-AF65-F5344CB8AC3E}">
        <p14:creationId xmlns:p14="http://schemas.microsoft.com/office/powerpoint/2010/main" val="40916746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9166570-C63F-27C1-3E8F-7DDF26CB0F3B}"/>
              </a:ext>
            </a:extLst>
          </p:cNvPr>
          <p:cNvSpPr>
            <a:spLocks noGrp="1"/>
          </p:cNvSpPr>
          <p:nvPr>
            <p:ph type="sldNum" sz="quarter" idx="11"/>
          </p:nvPr>
        </p:nvSpPr>
        <p:spPr/>
        <p:txBody>
          <a:bodyPr/>
          <a:lstStyle/>
          <a:p>
            <a:fld id="{19B51A1E-902D-48AF-9020-955120F399B6}" type="slidenum">
              <a:rPr lang="en-US" noProof="0" smtClean="0"/>
              <a:pPr/>
              <a:t>3</a:t>
            </a:fld>
            <a:endParaRPr lang="en-US" noProof="0" dirty="0"/>
          </a:p>
        </p:txBody>
      </p:sp>
      <p:sp>
        <p:nvSpPr>
          <p:cNvPr id="6" name="TextBox 5">
            <a:extLst>
              <a:ext uri="{FF2B5EF4-FFF2-40B4-BE49-F238E27FC236}">
                <a16:creationId xmlns:a16="http://schemas.microsoft.com/office/drawing/2014/main" id="{D4E7031C-EA5F-D4CB-F426-EE0D153E5115}"/>
              </a:ext>
            </a:extLst>
          </p:cNvPr>
          <p:cNvSpPr txBox="1"/>
          <p:nvPr/>
        </p:nvSpPr>
        <p:spPr>
          <a:xfrm>
            <a:off x="1602558" y="2622953"/>
            <a:ext cx="1404594" cy="369332"/>
          </a:xfrm>
          <a:prstGeom prst="rect">
            <a:avLst/>
          </a:prstGeom>
          <a:noFill/>
        </p:spPr>
        <p:txBody>
          <a:bodyPr wrap="square" rtlCol="0">
            <a:spAutoFit/>
          </a:bodyPr>
          <a:lstStyle/>
          <a:p>
            <a:r>
              <a:rPr lang="en-US" dirty="0"/>
              <a:t>Morality</a:t>
            </a:r>
          </a:p>
        </p:txBody>
      </p:sp>
      <p:sp>
        <p:nvSpPr>
          <p:cNvPr id="7" name="TextBox 6">
            <a:extLst>
              <a:ext uri="{FF2B5EF4-FFF2-40B4-BE49-F238E27FC236}">
                <a16:creationId xmlns:a16="http://schemas.microsoft.com/office/drawing/2014/main" id="{0BB31294-1EA4-7668-2206-FC27F39CEA3B}"/>
              </a:ext>
            </a:extLst>
          </p:cNvPr>
          <p:cNvSpPr txBox="1"/>
          <p:nvPr/>
        </p:nvSpPr>
        <p:spPr>
          <a:xfrm>
            <a:off x="1250621" y="1079138"/>
            <a:ext cx="1404594" cy="369332"/>
          </a:xfrm>
          <a:prstGeom prst="rect">
            <a:avLst/>
          </a:prstGeom>
          <a:noFill/>
        </p:spPr>
        <p:txBody>
          <a:bodyPr wrap="square" rtlCol="0">
            <a:spAutoFit/>
          </a:bodyPr>
          <a:lstStyle/>
          <a:p>
            <a:r>
              <a:rPr lang="en-US" dirty="0"/>
              <a:t>Evangelical</a:t>
            </a:r>
          </a:p>
        </p:txBody>
      </p:sp>
      <p:sp>
        <p:nvSpPr>
          <p:cNvPr id="8" name="TextBox 7">
            <a:extLst>
              <a:ext uri="{FF2B5EF4-FFF2-40B4-BE49-F238E27FC236}">
                <a16:creationId xmlns:a16="http://schemas.microsoft.com/office/drawing/2014/main" id="{EECB17F2-BEAF-A256-7C51-7602CA2FC627}"/>
              </a:ext>
            </a:extLst>
          </p:cNvPr>
          <p:cNvSpPr txBox="1"/>
          <p:nvPr/>
        </p:nvSpPr>
        <p:spPr>
          <a:xfrm>
            <a:off x="6831292" y="946472"/>
            <a:ext cx="1404594" cy="369332"/>
          </a:xfrm>
          <a:prstGeom prst="rect">
            <a:avLst/>
          </a:prstGeom>
          <a:noFill/>
        </p:spPr>
        <p:txBody>
          <a:bodyPr wrap="square" rtlCol="0">
            <a:spAutoFit/>
          </a:bodyPr>
          <a:lstStyle/>
          <a:p>
            <a:r>
              <a:rPr lang="en-US" dirty="0"/>
              <a:t>Faith</a:t>
            </a:r>
          </a:p>
        </p:txBody>
      </p:sp>
      <p:sp>
        <p:nvSpPr>
          <p:cNvPr id="9" name="TextBox 8">
            <a:extLst>
              <a:ext uri="{FF2B5EF4-FFF2-40B4-BE49-F238E27FC236}">
                <a16:creationId xmlns:a16="http://schemas.microsoft.com/office/drawing/2014/main" id="{5E3C2DDE-2CFD-4A52-5086-13B60242EE24}"/>
              </a:ext>
            </a:extLst>
          </p:cNvPr>
          <p:cNvSpPr txBox="1"/>
          <p:nvPr/>
        </p:nvSpPr>
        <p:spPr>
          <a:xfrm>
            <a:off x="8804635" y="1833513"/>
            <a:ext cx="1404594" cy="369332"/>
          </a:xfrm>
          <a:prstGeom prst="rect">
            <a:avLst/>
          </a:prstGeom>
          <a:noFill/>
        </p:spPr>
        <p:txBody>
          <a:bodyPr wrap="square" rtlCol="0">
            <a:spAutoFit/>
          </a:bodyPr>
          <a:lstStyle/>
          <a:p>
            <a:r>
              <a:rPr lang="en-US" dirty="0"/>
              <a:t>Hope</a:t>
            </a:r>
          </a:p>
        </p:txBody>
      </p:sp>
      <p:sp>
        <p:nvSpPr>
          <p:cNvPr id="10" name="TextBox 9">
            <a:extLst>
              <a:ext uri="{FF2B5EF4-FFF2-40B4-BE49-F238E27FC236}">
                <a16:creationId xmlns:a16="http://schemas.microsoft.com/office/drawing/2014/main" id="{E376C6B1-A119-F6DD-9932-AB1E78120B69}"/>
              </a:ext>
            </a:extLst>
          </p:cNvPr>
          <p:cNvSpPr txBox="1"/>
          <p:nvPr/>
        </p:nvSpPr>
        <p:spPr>
          <a:xfrm>
            <a:off x="1385741" y="4050381"/>
            <a:ext cx="1404594" cy="369332"/>
          </a:xfrm>
          <a:prstGeom prst="rect">
            <a:avLst/>
          </a:prstGeom>
          <a:noFill/>
        </p:spPr>
        <p:txBody>
          <a:bodyPr wrap="square" rtlCol="0">
            <a:spAutoFit/>
          </a:bodyPr>
          <a:lstStyle/>
          <a:p>
            <a:r>
              <a:rPr lang="en-US" dirty="0"/>
              <a:t>Sin</a:t>
            </a:r>
          </a:p>
        </p:txBody>
      </p:sp>
      <p:sp>
        <p:nvSpPr>
          <p:cNvPr id="11" name="TextBox 10">
            <a:extLst>
              <a:ext uri="{FF2B5EF4-FFF2-40B4-BE49-F238E27FC236}">
                <a16:creationId xmlns:a16="http://schemas.microsoft.com/office/drawing/2014/main" id="{6BFB43D0-738C-24B7-356A-0376969E44E3}"/>
              </a:ext>
            </a:extLst>
          </p:cNvPr>
          <p:cNvSpPr txBox="1"/>
          <p:nvPr/>
        </p:nvSpPr>
        <p:spPr>
          <a:xfrm>
            <a:off x="3487919" y="5247703"/>
            <a:ext cx="1404594" cy="369332"/>
          </a:xfrm>
          <a:prstGeom prst="rect">
            <a:avLst/>
          </a:prstGeom>
          <a:noFill/>
        </p:spPr>
        <p:txBody>
          <a:bodyPr wrap="square" rtlCol="0">
            <a:spAutoFit/>
          </a:bodyPr>
          <a:lstStyle/>
          <a:p>
            <a:r>
              <a:rPr lang="en-US" dirty="0"/>
              <a:t>Bible</a:t>
            </a:r>
          </a:p>
        </p:txBody>
      </p:sp>
      <p:sp>
        <p:nvSpPr>
          <p:cNvPr id="12" name="TextBox 11">
            <a:extLst>
              <a:ext uri="{FF2B5EF4-FFF2-40B4-BE49-F238E27FC236}">
                <a16:creationId xmlns:a16="http://schemas.microsoft.com/office/drawing/2014/main" id="{6112EC22-4F19-7BEC-7429-3B3B8612C5C1}"/>
              </a:ext>
            </a:extLst>
          </p:cNvPr>
          <p:cNvSpPr txBox="1"/>
          <p:nvPr/>
        </p:nvSpPr>
        <p:spPr>
          <a:xfrm>
            <a:off x="3484775" y="3526773"/>
            <a:ext cx="1404594" cy="369332"/>
          </a:xfrm>
          <a:prstGeom prst="rect">
            <a:avLst/>
          </a:prstGeom>
          <a:noFill/>
        </p:spPr>
        <p:txBody>
          <a:bodyPr wrap="square" rtlCol="0">
            <a:spAutoFit/>
          </a:bodyPr>
          <a:lstStyle/>
          <a:p>
            <a:r>
              <a:rPr lang="en-US" dirty="0"/>
              <a:t>Jesus</a:t>
            </a:r>
          </a:p>
        </p:txBody>
      </p:sp>
      <p:sp>
        <p:nvSpPr>
          <p:cNvPr id="13" name="TextBox 12">
            <a:extLst>
              <a:ext uri="{FF2B5EF4-FFF2-40B4-BE49-F238E27FC236}">
                <a16:creationId xmlns:a16="http://schemas.microsoft.com/office/drawing/2014/main" id="{060CD8E0-37BF-6443-98D0-EE39B83FC132}"/>
              </a:ext>
            </a:extLst>
          </p:cNvPr>
          <p:cNvSpPr txBox="1"/>
          <p:nvPr/>
        </p:nvSpPr>
        <p:spPr>
          <a:xfrm>
            <a:off x="4017390" y="1464181"/>
            <a:ext cx="1404594" cy="369332"/>
          </a:xfrm>
          <a:prstGeom prst="rect">
            <a:avLst/>
          </a:prstGeom>
          <a:noFill/>
        </p:spPr>
        <p:txBody>
          <a:bodyPr wrap="square" rtlCol="0">
            <a:spAutoFit/>
          </a:bodyPr>
          <a:lstStyle/>
          <a:p>
            <a:r>
              <a:rPr lang="en-US" dirty="0"/>
              <a:t>Hell</a:t>
            </a:r>
          </a:p>
        </p:txBody>
      </p:sp>
      <p:sp>
        <p:nvSpPr>
          <p:cNvPr id="14" name="TextBox 13">
            <a:extLst>
              <a:ext uri="{FF2B5EF4-FFF2-40B4-BE49-F238E27FC236}">
                <a16:creationId xmlns:a16="http://schemas.microsoft.com/office/drawing/2014/main" id="{5A911D8D-8B3C-C89E-58BE-39209A9F14AE}"/>
              </a:ext>
            </a:extLst>
          </p:cNvPr>
          <p:cNvSpPr txBox="1"/>
          <p:nvPr/>
        </p:nvSpPr>
        <p:spPr>
          <a:xfrm>
            <a:off x="9159714" y="3896105"/>
            <a:ext cx="1404594" cy="369332"/>
          </a:xfrm>
          <a:prstGeom prst="rect">
            <a:avLst/>
          </a:prstGeom>
          <a:noFill/>
        </p:spPr>
        <p:txBody>
          <a:bodyPr wrap="square" rtlCol="0">
            <a:spAutoFit/>
          </a:bodyPr>
          <a:lstStyle/>
          <a:p>
            <a:r>
              <a:rPr lang="en-US" dirty="0"/>
              <a:t>Love</a:t>
            </a:r>
          </a:p>
        </p:txBody>
      </p:sp>
      <p:sp>
        <p:nvSpPr>
          <p:cNvPr id="15" name="TextBox 14">
            <a:extLst>
              <a:ext uri="{FF2B5EF4-FFF2-40B4-BE49-F238E27FC236}">
                <a16:creationId xmlns:a16="http://schemas.microsoft.com/office/drawing/2014/main" id="{A4D62E1A-62AD-2477-1BC4-19F786FD3194}"/>
              </a:ext>
            </a:extLst>
          </p:cNvPr>
          <p:cNvSpPr txBox="1"/>
          <p:nvPr/>
        </p:nvSpPr>
        <p:spPr>
          <a:xfrm>
            <a:off x="7299489" y="5063037"/>
            <a:ext cx="1404594" cy="369332"/>
          </a:xfrm>
          <a:prstGeom prst="rect">
            <a:avLst/>
          </a:prstGeom>
          <a:noFill/>
        </p:spPr>
        <p:txBody>
          <a:bodyPr wrap="square" rtlCol="0">
            <a:spAutoFit/>
          </a:bodyPr>
          <a:lstStyle/>
          <a:p>
            <a:r>
              <a:rPr lang="en-US" dirty="0"/>
              <a:t>Forgiveness</a:t>
            </a:r>
          </a:p>
        </p:txBody>
      </p:sp>
      <p:cxnSp>
        <p:nvCxnSpPr>
          <p:cNvPr id="16" name="Straight Connector 15">
            <a:extLst>
              <a:ext uri="{FF2B5EF4-FFF2-40B4-BE49-F238E27FC236}">
                <a16:creationId xmlns:a16="http://schemas.microsoft.com/office/drawing/2014/main" id="{29DB1DDB-841B-436A-F7C5-1B42E8349BE3}"/>
              </a:ext>
              <a:ext uri="{C183D7F6-B498-43B3-948B-1728B52AA6E4}">
                <adec:decorative xmlns:adec="http://schemas.microsoft.com/office/drawing/2017/decorative" val="1"/>
              </a:ext>
            </a:extLst>
          </p:cNvPr>
          <p:cNvCxnSpPr>
            <a:cxnSpLocks/>
          </p:cNvCxnSpPr>
          <p:nvPr/>
        </p:nvCxnSpPr>
        <p:spPr>
          <a:xfrm>
            <a:off x="5674936" y="292231"/>
            <a:ext cx="0" cy="5929460"/>
          </a:xfrm>
          <a:prstGeom prst="line">
            <a:avLst/>
          </a:prstGeom>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41FDD5A-7A9B-C210-C85A-F9E6266F8FC6}"/>
              </a:ext>
            </a:extLst>
          </p:cNvPr>
          <p:cNvSpPr txBox="1"/>
          <p:nvPr/>
        </p:nvSpPr>
        <p:spPr>
          <a:xfrm>
            <a:off x="6831292" y="2984006"/>
            <a:ext cx="1404594" cy="369332"/>
          </a:xfrm>
          <a:prstGeom prst="rect">
            <a:avLst/>
          </a:prstGeom>
          <a:noFill/>
        </p:spPr>
        <p:txBody>
          <a:bodyPr wrap="square" rtlCol="0">
            <a:spAutoFit/>
          </a:bodyPr>
          <a:lstStyle/>
          <a:p>
            <a:r>
              <a:rPr lang="en-US" dirty="0"/>
              <a:t>Meekness</a:t>
            </a:r>
          </a:p>
        </p:txBody>
      </p:sp>
    </p:spTree>
    <p:extLst>
      <p:ext uri="{BB962C8B-B14F-4D97-AF65-F5344CB8AC3E}">
        <p14:creationId xmlns:p14="http://schemas.microsoft.com/office/powerpoint/2010/main" val="1407677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P spid="12" grpId="0"/>
      <p:bldP spid="13" grpId="0"/>
      <p:bldP spid="14" grpId="0"/>
      <p:bldP spid="15" grpId="0"/>
      <p:bldP spid="19" grpId="0"/>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 y="0"/>
            <a:ext cx="5105400" cy="6858000"/>
          </a:xfrm>
        </p:spPr>
        <p:txBody>
          <a:bodyPr/>
          <a:lstStyle/>
          <a:p>
            <a:r>
              <a:rPr lang="en-US" dirty="0"/>
              <a:t>Statistics</a:t>
            </a:r>
            <a:br>
              <a:rPr lang="en-US" dirty="0"/>
            </a:br>
            <a:br>
              <a:rPr lang="en-US" dirty="0"/>
            </a:br>
            <a:br>
              <a:rPr lang="en-US" dirty="0"/>
            </a:br>
            <a:br>
              <a:rPr lang="en-US" dirty="0"/>
            </a:br>
            <a:br>
              <a:rPr lang="en-US" dirty="0"/>
            </a:b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3275" y="1342137"/>
            <a:ext cx="3638852" cy="4621487"/>
          </a:xfrm>
        </p:spPr>
        <p:txBody>
          <a:bodyPr/>
          <a:lstStyle/>
          <a:p>
            <a:pPr algn="l">
              <a:buFont typeface="Arial" panose="020B0604020202020204" pitchFamily="34" charset="0"/>
              <a:buChar char="•"/>
            </a:pPr>
            <a:r>
              <a:rPr lang="en-US" b="0" i="0" dirty="0">
                <a:solidFill>
                  <a:srgbClr val="666666"/>
                </a:solidFill>
                <a:effectLst/>
                <a:latin typeface="aktiv-grotesk"/>
              </a:rPr>
              <a:t>In the US:</a:t>
            </a:r>
          </a:p>
          <a:p>
            <a:pPr algn="l">
              <a:buFont typeface="Arial" panose="020B0604020202020204" pitchFamily="34" charset="0"/>
              <a:buChar char="•"/>
            </a:pPr>
            <a:endParaRPr lang="en-US" b="0" i="0" dirty="0">
              <a:solidFill>
                <a:srgbClr val="666666"/>
              </a:solidFill>
              <a:effectLst/>
              <a:latin typeface="aktiv-grotesk"/>
            </a:endParaRPr>
          </a:p>
          <a:p>
            <a:pPr lvl="1" algn="l">
              <a:buFont typeface="Arial" panose="020B0604020202020204" pitchFamily="34" charset="0"/>
              <a:buChar char="•"/>
            </a:pPr>
            <a:r>
              <a:rPr lang="en-US" b="0" i="0" dirty="0">
                <a:solidFill>
                  <a:srgbClr val="666666"/>
                </a:solidFill>
                <a:effectLst/>
                <a:latin typeface="aktiv-grotesk"/>
              </a:rPr>
              <a:t>82% of Americans say they are religious, spiritual or both</a:t>
            </a:r>
          </a:p>
          <a:p>
            <a:pPr lvl="1" algn="l">
              <a:buFont typeface="Arial" panose="020B0604020202020204" pitchFamily="34" charset="0"/>
              <a:buChar char="•"/>
            </a:pPr>
            <a:endParaRPr lang="en-US" b="0" i="0" dirty="0">
              <a:solidFill>
                <a:srgbClr val="666666"/>
              </a:solidFill>
              <a:effectLst/>
              <a:latin typeface="aktiv-grotesk"/>
            </a:endParaRPr>
          </a:p>
          <a:p>
            <a:pPr lvl="1" algn="l">
              <a:buFont typeface="Arial" panose="020B0604020202020204" pitchFamily="34" charset="0"/>
              <a:buChar char="•"/>
            </a:pPr>
            <a:r>
              <a:rPr lang="en-US" b="0" i="0" dirty="0">
                <a:solidFill>
                  <a:srgbClr val="666666"/>
                </a:solidFill>
                <a:effectLst/>
                <a:latin typeface="aktiv-grotesk"/>
              </a:rPr>
              <a:t>18% say they are neither spiritual nor religious, up from 9% in 1999 (decline in religious practice rather than belief or prayer)</a:t>
            </a:r>
          </a:p>
          <a:p>
            <a:pPr lvl="1" algn="l"/>
            <a:endParaRPr lang="en-US" b="0" i="0" dirty="0">
              <a:solidFill>
                <a:srgbClr val="666666"/>
              </a:solidFill>
              <a:effectLst/>
              <a:latin typeface="aktiv-grotesk"/>
            </a:endParaRPr>
          </a:p>
          <a:p>
            <a:pPr lvl="1" algn="l">
              <a:buFont typeface="Arial" panose="020B0604020202020204" pitchFamily="34" charset="0"/>
              <a:buChar char="•"/>
            </a:pPr>
            <a:r>
              <a:rPr lang="en-US" b="0" i="0" dirty="0">
                <a:solidFill>
                  <a:srgbClr val="666666"/>
                </a:solidFill>
                <a:effectLst/>
                <a:latin typeface="aktiv-grotesk"/>
              </a:rPr>
              <a:t>Percentage saying they are religious down from 54% in 1999</a:t>
            </a:r>
          </a:p>
          <a:p>
            <a:endParaRPr lang="en-US"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4</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176954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CB35786-9EB7-D566-5CF1-28E7DA0A7CF1}"/>
              </a:ext>
            </a:extLst>
          </p:cNvPr>
          <p:cNvSpPr>
            <a:spLocks noGrp="1"/>
          </p:cNvSpPr>
          <p:nvPr>
            <p:ph type="sldNum" sz="quarter" idx="11"/>
          </p:nvPr>
        </p:nvSpPr>
        <p:spPr/>
        <p:txBody>
          <a:bodyPr/>
          <a:lstStyle/>
          <a:p>
            <a:fld id="{19B51A1E-902D-48AF-9020-955120F399B6}" type="slidenum">
              <a:rPr lang="en-US" noProof="0" smtClean="0"/>
              <a:pPr/>
              <a:t>5</a:t>
            </a:fld>
            <a:endParaRPr lang="en-US" noProof="0" dirty="0"/>
          </a:p>
        </p:txBody>
      </p:sp>
      <p:sp>
        <p:nvSpPr>
          <p:cNvPr id="6" name="Title 5">
            <a:extLst>
              <a:ext uri="{FF2B5EF4-FFF2-40B4-BE49-F238E27FC236}">
                <a16:creationId xmlns:a16="http://schemas.microsoft.com/office/drawing/2014/main" id="{FB00AB30-3E82-9C40-34A3-CEDD1B7C6798}"/>
              </a:ext>
            </a:extLst>
          </p:cNvPr>
          <p:cNvSpPr>
            <a:spLocks noGrp="1"/>
          </p:cNvSpPr>
          <p:nvPr>
            <p:ph type="title"/>
          </p:nvPr>
        </p:nvSpPr>
        <p:spPr>
          <a:xfrm>
            <a:off x="432000" y="432000"/>
            <a:ext cx="11339999" cy="695740"/>
          </a:xfrm>
        </p:spPr>
        <p:txBody>
          <a:bodyPr/>
          <a:lstStyle/>
          <a:p>
            <a:r>
              <a:rPr lang="en-US" dirty="0"/>
              <a:t>Spiritual Integration</a:t>
            </a:r>
          </a:p>
        </p:txBody>
      </p:sp>
      <p:sp>
        <p:nvSpPr>
          <p:cNvPr id="9" name="Text Placeholder 8">
            <a:extLst>
              <a:ext uri="{FF2B5EF4-FFF2-40B4-BE49-F238E27FC236}">
                <a16:creationId xmlns:a16="http://schemas.microsoft.com/office/drawing/2014/main" id="{0D15B6C3-389A-3DA7-D74E-2EE888151484}"/>
              </a:ext>
            </a:extLst>
          </p:cNvPr>
          <p:cNvSpPr>
            <a:spLocks noGrp="1"/>
          </p:cNvSpPr>
          <p:nvPr>
            <p:ph type="body" sz="quarter" idx="3"/>
          </p:nvPr>
        </p:nvSpPr>
        <p:spPr>
          <a:xfrm>
            <a:off x="924025" y="1344711"/>
            <a:ext cx="10847973" cy="360000"/>
          </a:xfrm>
        </p:spPr>
        <p:txBody>
          <a:bodyPr/>
          <a:lstStyle/>
          <a:p>
            <a:r>
              <a:rPr lang="en-US" dirty="0"/>
              <a:t>Definitions</a:t>
            </a:r>
          </a:p>
        </p:txBody>
      </p:sp>
      <p:sp>
        <p:nvSpPr>
          <p:cNvPr id="10" name="Content Placeholder 9">
            <a:extLst>
              <a:ext uri="{FF2B5EF4-FFF2-40B4-BE49-F238E27FC236}">
                <a16:creationId xmlns:a16="http://schemas.microsoft.com/office/drawing/2014/main" id="{F879C425-5246-52BC-EE30-8B445A83B749}"/>
              </a:ext>
            </a:extLst>
          </p:cNvPr>
          <p:cNvSpPr>
            <a:spLocks noGrp="1"/>
          </p:cNvSpPr>
          <p:nvPr>
            <p:ph sz="quarter" idx="4"/>
          </p:nvPr>
        </p:nvSpPr>
        <p:spPr>
          <a:xfrm>
            <a:off x="924026" y="1921683"/>
            <a:ext cx="3254506" cy="4198318"/>
          </a:xfrm>
        </p:spPr>
        <p:txBody>
          <a:bodyPr/>
          <a:lstStyle/>
          <a:p>
            <a:r>
              <a:rPr lang="en-US" dirty="0"/>
              <a:t>Spirituality</a:t>
            </a:r>
          </a:p>
          <a:p>
            <a:pPr lvl="1"/>
            <a:r>
              <a:rPr lang="en-US" dirty="0"/>
              <a:t>“a personal relationship with a God, a higher power, etc.” </a:t>
            </a:r>
          </a:p>
          <a:p>
            <a:pPr lvl="1"/>
            <a:r>
              <a:rPr lang="en-US" dirty="0"/>
              <a:t>“how a person experiences beliefs” </a:t>
            </a:r>
          </a:p>
          <a:p>
            <a:pPr lvl="1"/>
            <a:r>
              <a:rPr lang="en-US" dirty="0"/>
              <a:t>“the way we live out our faith”</a:t>
            </a:r>
          </a:p>
          <a:p>
            <a:pPr lvl="1"/>
            <a:r>
              <a:rPr lang="en-US" dirty="0"/>
              <a:t> “unseen forces”</a:t>
            </a:r>
          </a:p>
          <a:p>
            <a:r>
              <a:rPr lang="en-US" dirty="0"/>
              <a:t>Religion</a:t>
            </a:r>
          </a:p>
          <a:p>
            <a:pPr lvl="1"/>
            <a:r>
              <a:rPr lang="en-US" dirty="0"/>
              <a:t>“an organization structure” </a:t>
            </a:r>
          </a:p>
          <a:p>
            <a:pPr lvl="1"/>
            <a:r>
              <a:rPr lang="en-US" dirty="0"/>
              <a:t>“framework for practicing spirituality”</a:t>
            </a:r>
          </a:p>
          <a:p>
            <a:pPr lvl="1"/>
            <a:r>
              <a:rPr lang="en-US" dirty="0"/>
              <a:t> “a set of values, beliefs, and principles” </a:t>
            </a:r>
          </a:p>
          <a:p>
            <a:pPr lvl="1"/>
            <a:r>
              <a:rPr lang="en-US" dirty="0"/>
              <a:t>“rules or rituals that provide steps to engage spirituality”</a:t>
            </a:r>
          </a:p>
          <a:p>
            <a:pPr lvl="1"/>
            <a:endParaRPr lang="en-US" dirty="0"/>
          </a:p>
          <a:p>
            <a:pPr lvl="1"/>
            <a:endParaRPr lang="en-US" dirty="0"/>
          </a:p>
          <a:p>
            <a:pPr marL="0" indent="0">
              <a:buNone/>
            </a:pPr>
            <a:endParaRPr lang="en-US" dirty="0"/>
          </a:p>
        </p:txBody>
      </p:sp>
      <p:pic>
        <p:nvPicPr>
          <p:cNvPr id="16" name="Picture 15" descr="An abstract burst of blue and pink">
            <a:extLst>
              <a:ext uri="{FF2B5EF4-FFF2-40B4-BE49-F238E27FC236}">
                <a16:creationId xmlns:a16="http://schemas.microsoft.com/office/drawing/2014/main" id="{39B667AC-C549-A1DE-0673-ACBE21B1BDAD}"/>
              </a:ext>
            </a:extLst>
          </p:cNvPr>
          <p:cNvPicPr>
            <a:picLocks noChangeAspect="1"/>
          </p:cNvPicPr>
          <p:nvPr/>
        </p:nvPicPr>
        <p:blipFill>
          <a:blip r:embed="rId2"/>
          <a:stretch>
            <a:fillRect/>
          </a:stretch>
        </p:blipFill>
        <p:spPr>
          <a:xfrm>
            <a:off x="4276725" y="1429078"/>
            <a:ext cx="7915275" cy="4003467"/>
          </a:xfrm>
          <a:prstGeom prst="rect">
            <a:avLst/>
          </a:prstGeom>
        </p:spPr>
      </p:pic>
      <p:sp>
        <p:nvSpPr>
          <p:cNvPr id="2" name="TextBox 1">
            <a:extLst>
              <a:ext uri="{FF2B5EF4-FFF2-40B4-BE49-F238E27FC236}">
                <a16:creationId xmlns:a16="http://schemas.microsoft.com/office/drawing/2014/main" id="{05B9BFDB-7883-8A45-197B-1AD2B133CC95}"/>
              </a:ext>
            </a:extLst>
          </p:cNvPr>
          <p:cNvSpPr txBox="1"/>
          <p:nvPr/>
        </p:nvSpPr>
        <p:spPr>
          <a:xfrm>
            <a:off x="3097877" y="5981501"/>
            <a:ext cx="1862051" cy="276999"/>
          </a:xfrm>
          <a:prstGeom prst="rect">
            <a:avLst/>
          </a:prstGeom>
          <a:noFill/>
        </p:spPr>
        <p:txBody>
          <a:bodyPr wrap="square" rtlCol="0">
            <a:spAutoFit/>
          </a:bodyPr>
          <a:lstStyle/>
          <a:p>
            <a:r>
              <a:rPr lang="en-US" sz="1200" dirty="0"/>
              <a:t>(Evans et al., 2022)</a:t>
            </a:r>
          </a:p>
        </p:txBody>
      </p:sp>
    </p:spTree>
    <p:extLst>
      <p:ext uri="{BB962C8B-B14F-4D97-AF65-F5344CB8AC3E}">
        <p14:creationId xmlns:p14="http://schemas.microsoft.com/office/powerpoint/2010/main" val="34410040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0" y="-5208"/>
            <a:ext cx="6345382" cy="6863208"/>
          </a:xfrm>
        </p:spPr>
        <p:txBody>
          <a:bodyPr/>
          <a:lstStyle/>
          <a:p>
            <a:r>
              <a:rPr lang="en-US" dirty="0"/>
              <a:t>Spiritual Integration </a:t>
            </a:r>
          </a:p>
        </p:txBody>
      </p:sp>
      <p:sp>
        <p:nvSpPr>
          <p:cNvPr id="3" name="Subtitle 2">
            <a:extLst>
              <a:ext uri="{FF2B5EF4-FFF2-40B4-BE49-F238E27FC236}">
                <a16:creationId xmlns:a16="http://schemas.microsoft.com/office/drawing/2014/main" id="{76F3BC00-016D-45F4-9C27-3F780E206357}"/>
              </a:ext>
            </a:extLst>
          </p:cNvPr>
          <p:cNvSpPr>
            <a:spLocks noGrp="1"/>
          </p:cNvSpPr>
          <p:nvPr>
            <p:ph type="subTitle" idx="1"/>
          </p:nvPr>
        </p:nvSpPr>
        <p:spPr/>
        <p:txBody>
          <a:bodyPr/>
          <a:lstStyle/>
          <a:p>
            <a:r>
              <a:rPr lang="en-US" dirty="0"/>
              <a:t>Outcomes</a:t>
            </a:r>
          </a:p>
        </p:txBody>
      </p:sp>
      <p:sp>
        <p:nvSpPr>
          <p:cNvPr id="4" name="TextBox 3">
            <a:extLst>
              <a:ext uri="{FF2B5EF4-FFF2-40B4-BE49-F238E27FC236}">
                <a16:creationId xmlns:a16="http://schemas.microsoft.com/office/drawing/2014/main" id="{9B4457CF-C29B-E04C-3CB3-57F0A1BE2502}"/>
              </a:ext>
            </a:extLst>
          </p:cNvPr>
          <p:cNvSpPr txBox="1"/>
          <p:nvPr/>
        </p:nvSpPr>
        <p:spPr>
          <a:xfrm>
            <a:off x="6556699" y="457054"/>
            <a:ext cx="5418441" cy="3416320"/>
          </a:xfrm>
          <a:prstGeom prst="rect">
            <a:avLst/>
          </a:prstGeom>
          <a:noFill/>
        </p:spPr>
        <p:txBody>
          <a:bodyPr wrap="square" rtlCol="0">
            <a:spAutoFit/>
          </a:bodyPr>
          <a:lstStyle/>
          <a:p>
            <a:pPr lvl="1"/>
            <a:endParaRPr lang="en-US" dirty="0"/>
          </a:p>
          <a:p>
            <a:pPr lvl="1"/>
            <a:r>
              <a:rPr lang="en-US" dirty="0"/>
              <a:t>- People seeking counseling who are religious prefer counselors who share their faith</a:t>
            </a:r>
          </a:p>
          <a:p>
            <a:pPr lvl="1"/>
            <a:endParaRPr lang="en-US" dirty="0"/>
          </a:p>
          <a:p>
            <a:pPr lvl="1"/>
            <a:r>
              <a:rPr lang="en-US" dirty="0"/>
              <a:t>- ACERVIC Standards encourage discussion and assessment around spiritual and religious issues.</a:t>
            </a:r>
          </a:p>
          <a:p>
            <a:pPr lvl="1"/>
            <a:endParaRPr lang="en-US" dirty="0"/>
          </a:p>
          <a:p>
            <a:pPr lvl="1"/>
            <a:r>
              <a:rPr lang="en-US" dirty="0"/>
              <a:t>- Major resource and protective factor for coping with stress and life trauma</a:t>
            </a:r>
          </a:p>
          <a:p>
            <a:endParaRPr lang="en-US" dirty="0"/>
          </a:p>
          <a:p>
            <a:pPr lvl="1"/>
            <a:endParaRPr lang="en-US" dirty="0"/>
          </a:p>
          <a:p>
            <a:endParaRPr lang="en-US" dirty="0"/>
          </a:p>
        </p:txBody>
      </p:sp>
      <p:sp>
        <p:nvSpPr>
          <p:cNvPr id="5" name="TextBox 4">
            <a:extLst>
              <a:ext uri="{FF2B5EF4-FFF2-40B4-BE49-F238E27FC236}">
                <a16:creationId xmlns:a16="http://schemas.microsoft.com/office/drawing/2014/main" id="{DFFCBFEB-BEDD-3D15-180F-6B6FDEA4C340}"/>
              </a:ext>
            </a:extLst>
          </p:cNvPr>
          <p:cNvSpPr txBox="1"/>
          <p:nvPr/>
        </p:nvSpPr>
        <p:spPr>
          <a:xfrm>
            <a:off x="6556699" y="3764865"/>
            <a:ext cx="5230748" cy="2862322"/>
          </a:xfrm>
          <a:prstGeom prst="rect">
            <a:avLst/>
          </a:prstGeom>
          <a:noFill/>
        </p:spPr>
        <p:txBody>
          <a:bodyPr wrap="square" rtlCol="0">
            <a:spAutoFit/>
          </a:bodyPr>
          <a:lstStyle/>
          <a:p>
            <a:pPr lvl="1"/>
            <a:r>
              <a:rPr lang="en-US" dirty="0"/>
              <a:t>- Lack of training</a:t>
            </a:r>
          </a:p>
          <a:p>
            <a:pPr lvl="1"/>
            <a:endParaRPr lang="en-US" dirty="0"/>
          </a:p>
          <a:p>
            <a:pPr lvl="1"/>
            <a:r>
              <a:rPr lang="en-US" dirty="0"/>
              <a:t>- Lack of competence in religion and spirituality</a:t>
            </a:r>
          </a:p>
          <a:p>
            <a:pPr lvl="1"/>
            <a:endParaRPr lang="en-US" dirty="0"/>
          </a:p>
          <a:p>
            <a:pPr lvl="1"/>
            <a:r>
              <a:rPr lang="en-US" dirty="0"/>
              <a:t>- Fear of imposing values</a:t>
            </a:r>
          </a:p>
          <a:p>
            <a:pPr lvl="1"/>
            <a:endParaRPr lang="en-US" dirty="0"/>
          </a:p>
          <a:p>
            <a:pPr lvl="1"/>
            <a:r>
              <a:rPr lang="en-US" dirty="0"/>
              <a:t>- Concerns of broaching political and social concerns (same-sex relationships, abortion, transgender)</a:t>
            </a:r>
          </a:p>
          <a:p>
            <a:endParaRPr lang="en-US" dirty="0"/>
          </a:p>
        </p:txBody>
      </p:sp>
      <p:sp>
        <p:nvSpPr>
          <p:cNvPr id="6" name="TextBox 5">
            <a:extLst>
              <a:ext uri="{FF2B5EF4-FFF2-40B4-BE49-F238E27FC236}">
                <a16:creationId xmlns:a16="http://schemas.microsoft.com/office/drawing/2014/main" id="{26D8C48A-238D-DCF3-C817-11BDF9412AB2}"/>
              </a:ext>
            </a:extLst>
          </p:cNvPr>
          <p:cNvSpPr txBox="1"/>
          <p:nvPr/>
        </p:nvSpPr>
        <p:spPr>
          <a:xfrm>
            <a:off x="6727767" y="376801"/>
            <a:ext cx="1740131" cy="369332"/>
          </a:xfrm>
          <a:prstGeom prst="rect">
            <a:avLst/>
          </a:prstGeom>
          <a:noFill/>
        </p:spPr>
        <p:txBody>
          <a:bodyPr wrap="square" rtlCol="0">
            <a:spAutoFit/>
          </a:bodyPr>
          <a:lstStyle/>
          <a:p>
            <a:pPr marL="285750" indent="-285750">
              <a:buFont typeface="Wingdings" panose="05000000000000000000" pitchFamily="2" charset="2"/>
              <a:buChar char="Ø"/>
            </a:pPr>
            <a:r>
              <a:rPr lang="en-US" dirty="0"/>
              <a:t>Benefits</a:t>
            </a:r>
          </a:p>
        </p:txBody>
      </p:sp>
      <p:sp>
        <p:nvSpPr>
          <p:cNvPr id="7" name="TextBox 6">
            <a:extLst>
              <a:ext uri="{FF2B5EF4-FFF2-40B4-BE49-F238E27FC236}">
                <a16:creationId xmlns:a16="http://schemas.microsoft.com/office/drawing/2014/main" id="{A88580D7-EF38-BFF0-17E3-220D3590CA78}"/>
              </a:ext>
            </a:extLst>
          </p:cNvPr>
          <p:cNvSpPr txBox="1"/>
          <p:nvPr/>
        </p:nvSpPr>
        <p:spPr>
          <a:xfrm>
            <a:off x="6727767" y="3170741"/>
            <a:ext cx="1573876" cy="369332"/>
          </a:xfrm>
          <a:prstGeom prst="rect">
            <a:avLst/>
          </a:prstGeom>
          <a:noFill/>
        </p:spPr>
        <p:txBody>
          <a:bodyPr wrap="square" rtlCol="0">
            <a:spAutoFit/>
          </a:bodyPr>
          <a:lstStyle/>
          <a:p>
            <a:pPr marL="285750" indent="-285750">
              <a:buFont typeface="Wingdings" panose="05000000000000000000" pitchFamily="2" charset="2"/>
              <a:buChar char="Ø"/>
            </a:pPr>
            <a:r>
              <a:rPr lang="en-US" dirty="0"/>
              <a:t>Concerns</a:t>
            </a:r>
          </a:p>
        </p:txBody>
      </p:sp>
      <p:pic>
        <p:nvPicPr>
          <p:cNvPr id="9" name="Picture 8" descr="Abstract backtground of soap bubbles">
            <a:extLst>
              <a:ext uri="{FF2B5EF4-FFF2-40B4-BE49-F238E27FC236}">
                <a16:creationId xmlns:a16="http://schemas.microsoft.com/office/drawing/2014/main" id="{2F9E6895-C9C2-26D6-C410-99AFA0E355C0}"/>
              </a:ext>
            </a:extLst>
          </p:cNvPr>
          <p:cNvPicPr>
            <a:picLocks noChangeAspect="1"/>
          </p:cNvPicPr>
          <p:nvPr/>
        </p:nvPicPr>
        <p:blipFill>
          <a:blip r:embed="rId2"/>
          <a:stretch>
            <a:fillRect/>
          </a:stretch>
        </p:blipFill>
        <p:spPr>
          <a:xfrm>
            <a:off x="739644" y="199506"/>
            <a:ext cx="4191563" cy="2793693"/>
          </a:xfrm>
          <a:prstGeom prst="rect">
            <a:avLst/>
          </a:prstGeom>
        </p:spPr>
      </p:pic>
    </p:spTree>
    <p:extLst>
      <p:ext uri="{BB962C8B-B14F-4D97-AF65-F5344CB8AC3E}">
        <p14:creationId xmlns:p14="http://schemas.microsoft.com/office/powerpoint/2010/main" val="22250458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852BCD6F-5EE2-8E8A-1F23-140DFFEFA2C9}"/>
              </a:ext>
            </a:extLst>
          </p:cNvPr>
          <p:cNvSpPr>
            <a:spLocks noGrp="1"/>
          </p:cNvSpPr>
          <p:nvPr>
            <p:ph type="title"/>
          </p:nvPr>
        </p:nvSpPr>
        <p:spPr/>
        <p:txBody>
          <a:bodyPr/>
          <a:lstStyle/>
          <a:p>
            <a:r>
              <a:rPr lang="en-US" dirty="0"/>
              <a:t>Ethics of Integration</a:t>
            </a:r>
            <a:br>
              <a:rPr lang="en-US" dirty="0"/>
            </a:br>
            <a:br>
              <a:rPr lang="en-US" dirty="0"/>
            </a:br>
            <a:br>
              <a:rPr lang="en-US" dirty="0"/>
            </a:br>
            <a:br>
              <a:rPr lang="en-US" dirty="0"/>
            </a:br>
            <a:endParaRPr lang="en-US" dirty="0"/>
          </a:p>
        </p:txBody>
      </p:sp>
      <p:sp>
        <p:nvSpPr>
          <p:cNvPr id="4" name="Slide Number Placeholder 3">
            <a:extLst>
              <a:ext uri="{FF2B5EF4-FFF2-40B4-BE49-F238E27FC236}">
                <a16:creationId xmlns:a16="http://schemas.microsoft.com/office/drawing/2014/main" id="{40611180-7231-0555-FDB4-F59B4854D885}"/>
              </a:ext>
            </a:extLst>
          </p:cNvPr>
          <p:cNvSpPr>
            <a:spLocks noGrp="1"/>
          </p:cNvSpPr>
          <p:nvPr>
            <p:ph type="sldNum" sz="quarter" idx="11"/>
          </p:nvPr>
        </p:nvSpPr>
        <p:spPr/>
        <p:txBody>
          <a:bodyPr/>
          <a:lstStyle/>
          <a:p>
            <a:fld id="{19B51A1E-902D-48AF-9020-955120F399B6}" type="slidenum">
              <a:rPr lang="en-US" noProof="0" smtClean="0"/>
              <a:pPr/>
              <a:t>7</a:t>
            </a:fld>
            <a:endParaRPr lang="en-US" noProof="0" dirty="0"/>
          </a:p>
        </p:txBody>
      </p:sp>
      <p:sp>
        <p:nvSpPr>
          <p:cNvPr id="15" name="Subtitle 14">
            <a:extLst>
              <a:ext uri="{FF2B5EF4-FFF2-40B4-BE49-F238E27FC236}">
                <a16:creationId xmlns:a16="http://schemas.microsoft.com/office/drawing/2014/main" id="{CA5BD690-C05B-13F8-4F4A-2C5B6B21CF47}"/>
              </a:ext>
            </a:extLst>
          </p:cNvPr>
          <p:cNvSpPr>
            <a:spLocks noGrp="1"/>
          </p:cNvSpPr>
          <p:nvPr>
            <p:ph type="subTitle" idx="1"/>
          </p:nvPr>
        </p:nvSpPr>
        <p:spPr>
          <a:xfrm>
            <a:off x="733275" y="2582472"/>
            <a:ext cx="3638852" cy="999487"/>
          </a:xfrm>
        </p:spPr>
        <p:txBody>
          <a:bodyPr/>
          <a:lstStyle/>
          <a:p>
            <a:r>
              <a:rPr lang="en-US" sz="1600" dirty="0"/>
              <a:t>A.4.b. Personal Values Counselors are aware of—</a:t>
            </a:r>
            <a:r>
              <a:rPr lang="en-US" sz="1600" b="1" dirty="0"/>
              <a:t>and avoid imposing</a:t>
            </a:r>
            <a:r>
              <a:rPr lang="en-US" sz="1600" dirty="0"/>
              <a:t>—their own values, attitudes, beliefs, and behaviors. Counselors respect the diversity of clients, trainees, and research participants and seek training in areas in which they are at risk of </a:t>
            </a:r>
            <a:r>
              <a:rPr lang="en-US" sz="1600" b="1" dirty="0"/>
              <a:t>imposing their values onto clients</a:t>
            </a:r>
            <a:r>
              <a:rPr lang="en-US" sz="1600" dirty="0"/>
              <a:t>, especially when the counselor’s values are inconsistent with the client’s goals or are discriminatory in nature.</a:t>
            </a:r>
          </a:p>
          <a:p>
            <a:endParaRPr lang="en-US" sz="1600" dirty="0"/>
          </a:p>
          <a:p>
            <a:endParaRPr lang="en-US" sz="1600" dirty="0"/>
          </a:p>
          <a:p>
            <a:endParaRPr lang="en-US" dirty="0"/>
          </a:p>
        </p:txBody>
      </p:sp>
      <p:pic>
        <p:nvPicPr>
          <p:cNvPr id="12" name="Picture Placeholder 11" descr="Arrows pointing towards different directions">
            <a:extLst>
              <a:ext uri="{FF2B5EF4-FFF2-40B4-BE49-F238E27FC236}">
                <a16:creationId xmlns:a16="http://schemas.microsoft.com/office/drawing/2014/main" id="{B9A6B8FA-8A71-8830-628D-2BC188EF6504}"/>
              </a:ext>
            </a:extLst>
          </p:cNvPr>
          <p:cNvPicPr>
            <a:picLocks noGrp="1" noChangeAspect="1"/>
          </p:cNvPicPr>
          <p:nvPr>
            <p:ph type="pic" sz="quarter" idx="12"/>
          </p:nvPr>
        </p:nvPicPr>
        <p:blipFill>
          <a:blip r:embed="rId2"/>
          <a:srcRect l="15292" r="15292"/>
          <a:stretch/>
        </p:blipFill>
        <p:spPr/>
      </p:pic>
      <p:pic>
        <p:nvPicPr>
          <p:cNvPr id="17" name="Picture 16" descr="Arrows pointing towards different directions">
            <a:extLst>
              <a:ext uri="{FF2B5EF4-FFF2-40B4-BE49-F238E27FC236}">
                <a16:creationId xmlns:a16="http://schemas.microsoft.com/office/drawing/2014/main" id="{718B7FC8-8733-F1B9-683C-F8BCD4384194}"/>
              </a:ext>
            </a:extLst>
          </p:cNvPr>
          <p:cNvPicPr>
            <a:picLocks noChangeAspect="1"/>
          </p:cNvPicPr>
          <p:nvPr/>
        </p:nvPicPr>
        <p:blipFill>
          <a:blip r:embed="rId2"/>
          <a:stretch>
            <a:fillRect/>
          </a:stretch>
        </p:blipFill>
        <p:spPr>
          <a:xfrm>
            <a:off x="5105401" y="0"/>
            <a:ext cx="9840931" cy="6858000"/>
          </a:xfrm>
          <a:prstGeom prst="rect">
            <a:avLst/>
          </a:prstGeom>
        </p:spPr>
      </p:pic>
    </p:spTree>
    <p:extLst>
      <p:ext uri="{BB962C8B-B14F-4D97-AF65-F5344CB8AC3E}">
        <p14:creationId xmlns:p14="http://schemas.microsoft.com/office/powerpoint/2010/main" val="7321879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852BCD6F-5EE2-8E8A-1F23-140DFFEFA2C9}"/>
              </a:ext>
            </a:extLst>
          </p:cNvPr>
          <p:cNvSpPr>
            <a:spLocks noGrp="1"/>
          </p:cNvSpPr>
          <p:nvPr>
            <p:ph type="title"/>
          </p:nvPr>
        </p:nvSpPr>
        <p:spPr/>
        <p:txBody>
          <a:bodyPr/>
          <a:lstStyle/>
          <a:p>
            <a:r>
              <a:rPr lang="en-US" dirty="0"/>
              <a:t>Ethics of Integration</a:t>
            </a:r>
            <a:br>
              <a:rPr lang="en-US" dirty="0"/>
            </a:br>
            <a:br>
              <a:rPr lang="en-US" dirty="0"/>
            </a:br>
            <a:br>
              <a:rPr lang="en-US" dirty="0"/>
            </a:br>
            <a:br>
              <a:rPr lang="en-US" dirty="0"/>
            </a:br>
            <a:endParaRPr lang="en-US" dirty="0"/>
          </a:p>
        </p:txBody>
      </p:sp>
      <p:sp>
        <p:nvSpPr>
          <p:cNvPr id="4" name="Slide Number Placeholder 3">
            <a:extLst>
              <a:ext uri="{FF2B5EF4-FFF2-40B4-BE49-F238E27FC236}">
                <a16:creationId xmlns:a16="http://schemas.microsoft.com/office/drawing/2014/main" id="{40611180-7231-0555-FDB4-F59B4854D885}"/>
              </a:ext>
            </a:extLst>
          </p:cNvPr>
          <p:cNvSpPr>
            <a:spLocks noGrp="1"/>
          </p:cNvSpPr>
          <p:nvPr>
            <p:ph type="sldNum" sz="quarter" idx="11"/>
          </p:nvPr>
        </p:nvSpPr>
        <p:spPr/>
        <p:txBody>
          <a:bodyPr/>
          <a:lstStyle/>
          <a:p>
            <a:fld id="{19B51A1E-902D-48AF-9020-955120F399B6}" type="slidenum">
              <a:rPr lang="en-US" noProof="0" smtClean="0"/>
              <a:pPr/>
              <a:t>8</a:t>
            </a:fld>
            <a:endParaRPr lang="en-US" noProof="0" dirty="0"/>
          </a:p>
        </p:txBody>
      </p:sp>
      <p:sp>
        <p:nvSpPr>
          <p:cNvPr id="15" name="Subtitle 14">
            <a:extLst>
              <a:ext uri="{FF2B5EF4-FFF2-40B4-BE49-F238E27FC236}">
                <a16:creationId xmlns:a16="http://schemas.microsoft.com/office/drawing/2014/main" id="{CA5BD690-C05B-13F8-4F4A-2C5B6B21CF47}"/>
              </a:ext>
            </a:extLst>
          </p:cNvPr>
          <p:cNvSpPr>
            <a:spLocks noGrp="1"/>
          </p:cNvSpPr>
          <p:nvPr>
            <p:ph type="subTitle" idx="1"/>
          </p:nvPr>
        </p:nvSpPr>
        <p:spPr>
          <a:xfrm>
            <a:off x="733275" y="2013209"/>
            <a:ext cx="3638852" cy="1095751"/>
          </a:xfrm>
        </p:spPr>
        <p:txBody>
          <a:bodyPr/>
          <a:lstStyle/>
          <a:p>
            <a:r>
              <a:rPr lang="en-US" sz="1600" dirty="0"/>
              <a:t>A.4.a. Avoiding Harm Counselors act to avoid harming their clients, trainees, and research participants and to minimize or to remedy unavoidable or unanticipated harm. </a:t>
            </a:r>
          </a:p>
        </p:txBody>
      </p:sp>
      <p:pic>
        <p:nvPicPr>
          <p:cNvPr id="12" name="Picture Placeholder 11" descr="Arrows pointing towards different directions">
            <a:extLst>
              <a:ext uri="{FF2B5EF4-FFF2-40B4-BE49-F238E27FC236}">
                <a16:creationId xmlns:a16="http://schemas.microsoft.com/office/drawing/2014/main" id="{B9A6B8FA-8A71-8830-628D-2BC188EF6504}"/>
              </a:ext>
            </a:extLst>
          </p:cNvPr>
          <p:cNvPicPr>
            <a:picLocks noGrp="1" noChangeAspect="1"/>
          </p:cNvPicPr>
          <p:nvPr>
            <p:ph type="pic" sz="quarter" idx="12"/>
          </p:nvPr>
        </p:nvPicPr>
        <p:blipFill>
          <a:blip r:embed="rId2"/>
          <a:srcRect l="15292" r="15292"/>
          <a:stretch/>
        </p:blipFill>
        <p:spPr/>
      </p:pic>
      <p:pic>
        <p:nvPicPr>
          <p:cNvPr id="17" name="Picture 16" descr="Arrows pointing towards different directions">
            <a:extLst>
              <a:ext uri="{FF2B5EF4-FFF2-40B4-BE49-F238E27FC236}">
                <a16:creationId xmlns:a16="http://schemas.microsoft.com/office/drawing/2014/main" id="{718B7FC8-8733-F1B9-683C-F8BCD4384194}"/>
              </a:ext>
            </a:extLst>
          </p:cNvPr>
          <p:cNvPicPr>
            <a:picLocks noChangeAspect="1"/>
          </p:cNvPicPr>
          <p:nvPr/>
        </p:nvPicPr>
        <p:blipFill>
          <a:blip r:embed="rId2"/>
          <a:stretch>
            <a:fillRect/>
          </a:stretch>
        </p:blipFill>
        <p:spPr>
          <a:xfrm>
            <a:off x="5105401" y="0"/>
            <a:ext cx="9840931" cy="6858000"/>
          </a:xfrm>
          <a:prstGeom prst="rect">
            <a:avLst/>
          </a:prstGeom>
        </p:spPr>
      </p:pic>
      <p:sp>
        <p:nvSpPr>
          <p:cNvPr id="2" name="TextBox 1">
            <a:extLst>
              <a:ext uri="{FF2B5EF4-FFF2-40B4-BE49-F238E27FC236}">
                <a16:creationId xmlns:a16="http://schemas.microsoft.com/office/drawing/2014/main" id="{D82EBAE8-D3B2-C8EA-BE2A-55794585B7B6}"/>
              </a:ext>
            </a:extLst>
          </p:cNvPr>
          <p:cNvSpPr txBox="1"/>
          <p:nvPr/>
        </p:nvSpPr>
        <p:spPr>
          <a:xfrm>
            <a:off x="604541" y="3195576"/>
            <a:ext cx="4249583" cy="1846659"/>
          </a:xfrm>
          <a:prstGeom prst="rect">
            <a:avLst/>
          </a:prstGeom>
          <a:noFill/>
        </p:spPr>
        <p:txBody>
          <a:bodyPr wrap="square" rtlCol="0">
            <a:spAutoFit/>
          </a:bodyPr>
          <a:lstStyle/>
          <a:p>
            <a:r>
              <a:rPr lang="en-US" sz="1600" dirty="0"/>
              <a:t>Culture – membership in a socially constructed way of living, which incorporates collective values, beliefs, norms, boundaries, and lifestyles that are cocreated with others who share similar worldviews comprising biological, psychosocial, historical, psychological, and other factors</a:t>
            </a:r>
          </a:p>
          <a:p>
            <a:endParaRPr lang="en-US" dirty="0"/>
          </a:p>
        </p:txBody>
      </p:sp>
      <p:sp>
        <p:nvSpPr>
          <p:cNvPr id="3" name="TextBox 2">
            <a:extLst>
              <a:ext uri="{FF2B5EF4-FFF2-40B4-BE49-F238E27FC236}">
                <a16:creationId xmlns:a16="http://schemas.microsoft.com/office/drawing/2014/main" id="{4336FD89-923C-8B5E-70BD-6123937F8872}"/>
              </a:ext>
            </a:extLst>
          </p:cNvPr>
          <p:cNvSpPr txBox="1"/>
          <p:nvPr/>
        </p:nvSpPr>
        <p:spPr>
          <a:xfrm>
            <a:off x="617947" y="4881538"/>
            <a:ext cx="4120817" cy="1569660"/>
          </a:xfrm>
          <a:prstGeom prst="rect">
            <a:avLst/>
          </a:prstGeom>
          <a:noFill/>
        </p:spPr>
        <p:txBody>
          <a:bodyPr wrap="square" rtlCol="0">
            <a:spAutoFit/>
          </a:bodyPr>
          <a:lstStyle/>
          <a:p>
            <a:r>
              <a:rPr lang="en-US" sz="1600" dirty="0"/>
              <a:t>Informed Consent – a process of information sharing associated with possible actions clients may choose to take, aimed at assisting clients in acquiring a full appreciation and understanding of the facts and implications of a given action or actions. </a:t>
            </a:r>
          </a:p>
        </p:txBody>
      </p:sp>
    </p:spTree>
    <p:extLst>
      <p:ext uri="{BB962C8B-B14F-4D97-AF65-F5344CB8AC3E}">
        <p14:creationId xmlns:p14="http://schemas.microsoft.com/office/powerpoint/2010/main" val="19265218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P spid="2" grpId="0"/>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431800" y="432000"/>
            <a:ext cx="5472201" cy="695740"/>
          </a:xfrm>
        </p:spPr>
        <p:txBody>
          <a:bodyPr/>
          <a:lstStyle/>
          <a:p>
            <a:r>
              <a:rPr lang="en-US" dirty="0"/>
              <a:t>Spiritual Abuse</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431800" y="1259999"/>
            <a:ext cx="5472001" cy="1178401"/>
          </a:xfrm>
        </p:spPr>
        <p:txBody>
          <a:bodyPr/>
          <a:lstStyle/>
          <a:p>
            <a:r>
              <a:rPr lang="en-US" dirty="0"/>
              <a:t>Definition: A type of emotional and psychological abuse perpetrated by a religious leader or group and/or with a religious or spiritual component, usually involving coercion or control </a:t>
            </a:r>
            <a:r>
              <a:rPr lang="en-US" sz="1200" dirty="0"/>
              <a:t>(Koch &amp; Edstrom, 2022, p. 477)</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1800" y="2327564"/>
            <a:ext cx="5472000" cy="4184073"/>
          </a:xfrm>
        </p:spPr>
        <p:txBody>
          <a:bodyPr/>
          <a:lstStyle/>
          <a:p>
            <a:pPr marL="0" indent="0">
              <a:buNone/>
            </a:pPr>
            <a:r>
              <a:rPr lang="en-US" sz="2800" dirty="0"/>
              <a:t>Aspects</a:t>
            </a:r>
          </a:p>
          <a:p>
            <a:r>
              <a:rPr lang="en-US" dirty="0"/>
              <a:t>Variations</a:t>
            </a:r>
          </a:p>
          <a:p>
            <a:pPr lvl="1"/>
            <a:r>
              <a:rPr lang="en-US" dirty="0"/>
              <a:t>Perpetrated by a religious leader</a:t>
            </a:r>
          </a:p>
          <a:p>
            <a:pPr lvl="1"/>
            <a:r>
              <a:rPr lang="en-US" dirty="0"/>
              <a:t>Perpetrated by a religious group or person representing a religious group</a:t>
            </a:r>
          </a:p>
          <a:p>
            <a:pPr lvl="1"/>
            <a:r>
              <a:rPr lang="en-US" dirty="0"/>
              <a:t>Abuse with a religious or spiritual component </a:t>
            </a:r>
          </a:p>
          <a:p>
            <a:r>
              <a:rPr lang="en-US" dirty="0"/>
              <a:t>Outcomes</a:t>
            </a:r>
          </a:p>
          <a:p>
            <a:pPr lvl="1"/>
            <a:r>
              <a:rPr lang="en-US" dirty="0"/>
              <a:t>Maintaining the system</a:t>
            </a:r>
          </a:p>
          <a:p>
            <a:pPr lvl="1"/>
            <a:r>
              <a:rPr lang="en-US" dirty="0"/>
              <a:t>Internal distress</a:t>
            </a:r>
          </a:p>
          <a:p>
            <a:pPr lvl="1"/>
            <a:r>
              <a:rPr lang="en-US" dirty="0"/>
              <a:t>Harmful God -Image</a:t>
            </a:r>
          </a:p>
          <a:p>
            <a:r>
              <a:rPr lang="en-US" dirty="0"/>
              <a:t>Ways to Broach/Assess</a:t>
            </a:r>
          </a:p>
          <a:p>
            <a:pPr lvl="1"/>
            <a:r>
              <a:rPr lang="en-US" dirty="0"/>
              <a:t>Ask</a:t>
            </a:r>
          </a:p>
          <a:p>
            <a:pPr lvl="1"/>
            <a:r>
              <a:rPr lang="en-US" dirty="0"/>
              <a:t>Spiritual Abuse Questionnaire (SAQ)</a:t>
            </a:r>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29746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3be8e532-0af3-4eb9-988a-9629130c91c1" xsi:nil="true"/>
    <_activity xmlns="3be8e532-0af3-4eb9-988a-9629130c91c1"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9324C78CDCA24C4099E103BCCFDB58E2" ma:contentTypeVersion="16" ma:contentTypeDescription="Create a new document." ma:contentTypeScope="" ma:versionID="73a266b425df1c2bbd4082a569604dcc">
  <xsd:schema xmlns:xsd="http://www.w3.org/2001/XMLSchema" xmlns:xs="http://www.w3.org/2001/XMLSchema" xmlns:p="http://schemas.microsoft.com/office/2006/metadata/properties" xmlns:ns3="50fde34b-f22a-4886-914f-aa8bf8f79ab7" xmlns:ns4="3be8e532-0af3-4eb9-988a-9629130c91c1" targetNamespace="http://schemas.microsoft.com/office/2006/metadata/properties" ma:root="true" ma:fieldsID="573ff8ead7e1098911a75941f6114c1f" ns3:_="" ns4:_="">
    <xsd:import namespace="50fde34b-f22a-4886-914f-aa8bf8f79ab7"/>
    <xsd:import namespace="3be8e532-0af3-4eb9-988a-9629130c91c1"/>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KeyPoints" minOccurs="0"/>
                <xsd:element ref="ns4:MediaServiceKeyPoints" minOccurs="0"/>
                <xsd:element ref="ns4:MediaServiceAutoTags" minOccurs="0"/>
                <xsd:element ref="ns4:MediaServiceOCR" minOccurs="0"/>
                <xsd:element ref="ns4:MediaServiceGenerationTime" minOccurs="0"/>
                <xsd:element ref="ns4:MediaServiceEventHashCode" minOccurs="0"/>
                <xsd:element ref="ns4:MediaServiceDateTaken" minOccurs="0"/>
                <xsd:element ref="ns4:MediaLengthInSeconds" minOccurs="0"/>
                <xsd:element ref="ns4:MediaServiceSearchProperties" minOccurs="0"/>
                <xsd:element ref="ns4:_activity" minOccurs="0"/>
                <xsd:element ref="ns4: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0fde34b-f22a-4886-914f-aa8bf8f79ab7"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be8e532-0af3-4eb9-988a-9629130c91c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E111B19-7283-4751-B1F8-E7CC95678A87}">
  <ds:schemaRefs>
    <ds:schemaRef ds:uri="3be8e532-0af3-4eb9-988a-9629130c91c1"/>
    <ds:schemaRef ds:uri="http://schemas.microsoft.com/office/infopath/2007/PartnerControls"/>
    <ds:schemaRef ds:uri="http://purl.org/dc/dcmitype/"/>
    <ds:schemaRef ds:uri="http://schemas.openxmlformats.org/package/2006/metadata/core-properties"/>
    <ds:schemaRef ds:uri="http://purl.org/dc/elements/1.1/"/>
    <ds:schemaRef ds:uri="http://schemas.microsoft.com/office/2006/documentManagement/types"/>
    <ds:schemaRef ds:uri="http://www.w3.org/XML/1998/namespace"/>
    <ds:schemaRef ds:uri="50fde34b-f22a-4886-914f-aa8bf8f79ab7"/>
    <ds:schemaRef ds:uri="http://schemas.microsoft.com/office/2006/metadata/properties"/>
    <ds:schemaRef ds:uri="http://purl.org/dc/terms/"/>
  </ds:schemaRefs>
</ds:datastoreItem>
</file>

<file path=customXml/itemProps2.xml><?xml version="1.0" encoding="utf-8"?>
<ds:datastoreItem xmlns:ds="http://schemas.openxmlformats.org/officeDocument/2006/customXml" ds:itemID="{C4633ECF-FD6B-4C3C-8B85-5DD19D8BC6F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0fde34b-f22a-4886-914f-aa8bf8f79ab7"/>
    <ds:schemaRef ds:uri="3be8e532-0af3-4eb9-988a-9629130c91c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7B38E9C-53F4-45B7-BB77-8539BB7040F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1589</TotalTime>
  <Words>1522</Words>
  <Application>Microsoft Office PowerPoint</Application>
  <PresentationFormat>Widescreen</PresentationFormat>
  <Paragraphs>136</Paragraphs>
  <Slides>16</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16</vt:i4>
      </vt:variant>
    </vt:vector>
  </HeadingPairs>
  <TitlesOfParts>
    <vt:vector size="26" baseType="lpstr">
      <vt:lpstr>aktiv-grotesk</vt:lpstr>
      <vt:lpstr>Arial</vt:lpstr>
      <vt:lpstr>Calibri</vt:lpstr>
      <vt:lpstr>Century Gothic</vt:lpstr>
      <vt:lpstr>Corbel</vt:lpstr>
      <vt:lpstr>Garamond</vt:lpstr>
      <vt:lpstr>Quattrocento Sans</vt:lpstr>
      <vt:lpstr>Times New Roman</vt:lpstr>
      <vt:lpstr>Wingdings</vt:lpstr>
      <vt:lpstr>Office Theme</vt:lpstr>
      <vt:lpstr>CAN GOD BE ETHICAL? THE ETHICAL DILEMMA AND NEED FOR SPIRITUAL INTEGRATION</vt:lpstr>
      <vt:lpstr>Learning Objectives    </vt:lpstr>
      <vt:lpstr>PowerPoint Presentation</vt:lpstr>
      <vt:lpstr>Statistics     </vt:lpstr>
      <vt:lpstr>Spiritual Integration</vt:lpstr>
      <vt:lpstr>Spiritual Integration </vt:lpstr>
      <vt:lpstr>Ethics of Integration    </vt:lpstr>
      <vt:lpstr>Ethics of Integration    </vt:lpstr>
      <vt:lpstr>Spiritual Abuse</vt:lpstr>
      <vt:lpstr>Spiritual Bypass</vt:lpstr>
      <vt:lpstr>God Image     </vt:lpstr>
      <vt:lpstr>Case Study</vt:lpstr>
      <vt:lpstr>Case Study</vt:lpstr>
      <vt:lpstr>Large Image</vt:lpstr>
      <vt:lpstr>Thank You</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CAN GOD BE ETHICAL? THE ETHICAL DILEMMA AND NEED FOR SPIRITUAL INTEGRATION</dc:title>
  <dc:creator>Waggoner, Brandon Paul (Ctr for Counseling &amp; Family Studies)</dc:creator>
  <cp:lastModifiedBy>Brandon Waggoner</cp:lastModifiedBy>
  <cp:revision>6</cp:revision>
  <dcterms:created xsi:type="dcterms:W3CDTF">2023-11-06T19:17:50Z</dcterms:created>
  <dcterms:modified xsi:type="dcterms:W3CDTF">2023-11-08T20:02:09Z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0x0101009324C78CDCA24C4099E103BCCFDB58E2</vt:lpwstr>
  </property>
</Properties>
</file>